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2" r:id="rId3"/>
    <p:sldId id="258" r:id="rId4"/>
    <p:sldId id="291" r:id="rId5"/>
    <p:sldId id="257" r:id="rId6"/>
    <p:sldId id="337" r:id="rId7"/>
    <p:sldId id="343" r:id="rId8"/>
    <p:sldId id="296" r:id="rId9"/>
    <p:sldId id="259" r:id="rId10"/>
    <p:sldId id="330" r:id="rId11"/>
    <p:sldId id="327" r:id="rId12"/>
    <p:sldId id="338" r:id="rId13"/>
    <p:sldId id="328" r:id="rId14"/>
    <p:sldId id="344" r:id="rId15"/>
    <p:sldId id="345" r:id="rId16"/>
    <p:sldId id="339" r:id="rId17"/>
    <p:sldId id="334" r:id="rId18"/>
    <p:sldId id="347" r:id="rId19"/>
    <p:sldId id="335" r:id="rId20"/>
    <p:sldId id="340" r:id="rId21"/>
    <p:sldId id="336" r:id="rId22"/>
    <p:sldId id="348" r:id="rId23"/>
    <p:sldId id="349" r:id="rId24"/>
    <p:sldId id="34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06F7F-A608-44F1-A288-9CD40473BE64}" type="datetimeFigureOut">
              <a:rPr lang="en-US" smtClean="0"/>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EC4F5-8BC1-4ADE-AAB1-23EF74BD93E8}" type="slidenum">
              <a:rPr lang="en-US" smtClean="0"/>
              <a:t>‹#›</a:t>
            </a:fld>
            <a:endParaRPr lang="en-US"/>
          </a:p>
        </p:txBody>
      </p:sp>
    </p:spTree>
    <p:extLst>
      <p:ext uri="{BB962C8B-B14F-4D97-AF65-F5344CB8AC3E}">
        <p14:creationId xmlns:p14="http://schemas.microsoft.com/office/powerpoint/2010/main" val="243385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09944D-4B7B-4CBD-B1EE-DB966238FD29}"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0B1A8-C14C-42F0-AEE4-024CED450A1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0B1A8-C14C-42F0-AEE4-024CED450A1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0B1A8-C14C-42F0-AEE4-024CED450A1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0B1A8-C14C-42F0-AEE4-024CED450A1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0B1A8-C14C-42F0-AEE4-024CED450A1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E0B1A8-C14C-42F0-AEE4-024CED450A1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E0B1A8-C14C-42F0-AEE4-024CED450A13}"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0B1A8-C14C-42F0-AEE4-024CED450A13}"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0B1A8-C14C-42F0-AEE4-024CED450A13}"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0B1A8-C14C-42F0-AEE4-024CED450A1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0B1A8-C14C-42F0-AEE4-024CED450A1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67DD-4769-4680-A427-04E67174D4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0B1A8-C14C-42F0-AEE4-024CED450A13}" type="datetimeFigureOut">
              <a:rPr lang="en-US" smtClean="0"/>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67DD-4769-4680-A427-04E67174D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divelab@aol..com" TargetMode="External"/><Relationship Id="rId4" Type="http://schemas.openxmlformats.org/officeDocument/2006/relationships/hyperlink" Target="http://www.divelab.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82940"/>
            <a:ext cx="8458200" cy="1569660"/>
          </a:xfrm>
          <a:prstGeom prst="rect">
            <a:avLst/>
          </a:prstGeom>
        </p:spPr>
        <p:txBody>
          <a:bodyPr wrap="square">
            <a:spAutoFit/>
          </a:bodyPr>
          <a:lstStyle/>
          <a:p>
            <a:pPr algn="ctr"/>
            <a:r>
              <a:rPr lang="en-US" sz="4800" b="1" dirty="0" smtClean="0"/>
              <a:t>Super Flow 455  </a:t>
            </a:r>
            <a:br>
              <a:rPr lang="en-US" sz="4800" b="1" dirty="0" smtClean="0"/>
            </a:br>
            <a:r>
              <a:rPr lang="en-US" sz="4800" b="1" dirty="0"/>
              <a:t>Stainless Regulator </a:t>
            </a:r>
            <a:endParaRPr lang="en-US" sz="4800" dirty="0"/>
          </a:p>
        </p:txBody>
      </p:sp>
      <p:pic>
        <p:nvPicPr>
          <p:cNvPr id="5" name="Picture 4"/>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401" t="12930" r="2322" b="12525"/>
          <a:stretch/>
        </p:blipFill>
        <p:spPr>
          <a:xfrm>
            <a:off x="152400" y="2362201"/>
            <a:ext cx="4119756" cy="43434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945" t="20808" r="9866" b="12929"/>
          <a:stretch/>
        </p:blipFill>
        <p:spPr>
          <a:xfrm>
            <a:off x="4620003" y="2362200"/>
            <a:ext cx="4286315"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Super Flow 455 Adjustments </a:t>
            </a:r>
            <a:endParaRPr lang="en-US" sz="4000" dirty="0"/>
          </a:p>
        </p:txBody>
      </p:sp>
      <p:sp>
        <p:nvSpPr>
          <p:cNvPr id="3" name="Content Placeholder 2"/>
          <p:cNvSpPr>
            <a:spLocks noGrp="1"/>
          </p:cNvSpPr>
          <p:nvPr>
            <p:ph idx="1"/>
          </p:nvPr>
        </p:nvSpPr>
        <p:spPr>
          <a:xfrm>
            <a:off x="457200" y="1371600"/>
            <a:ext cx="8229600" cy="1371599"/>
          </a:xfrm>
        </p:spPr>
        <p:txBody>
          <a:bodyPr>
            <a:normAutofit/>
          </a:bodyPr>
          <a:lstStyle/>
          <a:p>
            <a:r>
              <a:rPr lang="en-US" dirty="0" smtClean="0"/>
              <a:t>Reinstall </a:t>
            </a:r>
            <a:r>
              <a:rPr lang="en-US" dirty="0"/>
              <a:t>the diaphragm and cover </a:t>
            </a:r>
            <a:r>
              <a:rPr lang="en-US" dirty="0" smtClean="0"/>
              <a:t>assembly</a:t>
            </a:r>
          </a:p>
          <a:p>
            <a:r>
              <a:rPr lang="en-US" dirty="0" smtClean="0"/>
              <a:t>Tighten screws 15 </a:t>
            </a:r>
            <a:r>
              <a:rPr lang="en-US" dirty="0"/>
              <a:t>to 18 inch </a:t>
            </a:r>
            <a:r>
              <a:rPr lang="en-US" dirty="0" smtClean="0"/>
              <a:t>pounds</a:t>
            </a:r>
            <a:endParaRPr lang="en-US" dirty="0"/>
          </a:p>
          <a:p>
            <a:pPr marL="0" indent="0">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625" t="25859" r="16061" b="11111"/>
          <a:stretch/>
        </p:blipFill>
        <p:spPr>
          <a:xfrm>
            <a:off x="152400" y="3810000"/>
            <a:ext cx="4670760" cy="281940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8637" t="25455" r="16212" b="-1"/>
          <a:stretch/>
        </p:blipFill>
        <p:spPr>
          <a:xfrm>
            <a:off x="4980708" y="2667000"/>
            <a:ext cx="4010892" cy="4065986"/>
          </a:xfrm>
          <a:prstGeom prst="rect">
            <a:avLst/>
          </a:prstGeom>
        </p:spPr>
      </p:pic>
    </p:spTree>
    <p:extLst>
      <p:ext uri="{BB962C8B-B14F-4D97-AF65-F5344CB8AC3E}">
        <p14:creationId xmlns:p14="http://schemas.microsoft.com/office/powerpoint/2010/main" val="378596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76200" y="1600200"/>
            <a:ext cx="4038600" cy="4525963"/>
          </a:xfrm>
        </p:spPr>
        <p:txBody>
          <a:bodyPr>
            <a:normAutofit/>
          </a:bodyPr>
          <a:lstStyle/>
          <a:p>
            <a:pPr marL="0" indent="0">
              <a:buNone/>
            </a:pPr>
            <a:endParaRPr lang="en-US" dirty="0" smtClean="0"/>
          </a:p>
          <a:p>
            <a:r>
              <a:rPr lang="en-US" dirty="0"/>
              <a:t>Check </a:t>
            </a:r>
            <a:r>
              <a:rPr lang="en-US" dirty="0" smtClean="0"/>
              <a:t>regulator </a:t>
            </a:r>
            <a:r>
              <a:rPr lang="en-US" dirty="0"/>
              <a:t>for adjustment and proper function with the assembly complete, and supplied with a breathing gas supply pressure of between 135 to 150 </a:t>
            </a:r>
            <a:r>
              <a:rPr lang="en-US" dirty="0" smtClean="0"/>
              <a:t>psig</a:t>
            </a:r>
            <a:endParaRPr lang="en-US" dirty="0"/>
          </a:p>
          <a:p>
            <a:endParaRPr lang="en-US" dirty="0" smtClean="0"/>
          </a:p>
          <a:p>
            <a:endParaRPr lang="en-US" dirty="0"/>
          </a:p>
        </p:txBody>
      </p:sp>
      <p:pic>
        <p:nvPicPr>
          <p:cNvPr id="9" name="Content Placeholder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667" t="7992" r="22314"/>
          <a:stretch/>
        </p:blipFill>
        <p:spPr>
          <a:xfrm>
            <a:off x="4343401" y="1402167"/>
            <a:ext cx="4451946" cy="5118489"/>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308045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Super Flow 455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Rotate flex </a:t>
            </a:r>
            <a:r>
              <a:rPr lang="en-US" dirty="0"/>
              <a:t>knob in, clockwise towards the regulator body, until a clicking can be heard with each full turn of the </a:t>
            </a:r>
            <a:r>
              <a:rPr lang="en-US" dirty="0" smtClean="0"/>
              <a:t>knob</a:t>
            </a:r>
          </a:p>
          <a:p>
            <a:r>
              <a:rPr lang="en-US" dirty="0" smtClean="0"/>
              <a:t>This </a:t>
            </a:r>
            <a:r>
              <a:rPr lang="en-US" dirty="0"/>
              <a:t>is an audible indication the tension of the bias adjustment spring is as tight as it will </a:t>
            </a:r>
            <a:r>
              <a:rPr lang="en-US" dirty="0" smtClean="0"/>
              <a:t>get</a:t>
            </a:r>
          </a:p>
          <a:p>
            <a:r>
              <a:rPr lang="en-US" dirty="0" smtClean="0"/>
              <a:t>The </a:t>
            </a:r>
            <a:r>
              <a:rPr lang="en-US" dirty="0"/>
              <a:t>adjustment knob will never bottom out or stop turning in this direction and no damage to the mechanism will </a:t>
            </a:r>
            <a:r>
              <a:rPr lang="en-US" dirty="0" smtClean="0"/>
              <a:t>occur</a:t>
            </a:r>
          </a:p>
          <a:p>
            <a:r>
              <a:rPr lang="en-US" dirty="0" smtClean="0"/>
              <a:t>The </a:t>
            </a:r>
            <a:r>
              <a:rPr lang="en-US" dirty="0"/>
              <a:t>clicking is an audible indication the adjustment knob is fully </a:t>
            </a:r>
            <a:r>
              <a:rPr lang="en-US" dirty="0" smtClean="0"/>
              <a:t>positioned in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220797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685800" y="1219201"/>
            <a:ext cx="8534400" cy="2057400"/>
          </a:xfrm>
        </p:spPr>
        <p:txBody>
          <a:bodyPr>
            <a:normAutofit/>
          </a:bodyPr>
          <a:lstStyle/>
          <a:p>
            <a:r>
              <a:rPr lang="en-US" dirty="0" smtClean="0"/>
              <a:t>You have the option of connecting  gas supply two different ways</a:t>
            </a:r>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524000" y="2266950"/>
            <a:ext cx="6019800" cy="4514850"/>
          </a:xfrm>
        </p:spPr>
      </p:pic>
    </p:spTree>
    <p:extLst>
      <p:ext uri="{BB962C8B-B14F-4D97-AF65-F5344CB8AC3E}">
        <p14:creationId xmlns:p14="http://schemas.microsoft.com/office/powerpoint/2010/main" val="308045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685800" y="1219201"/>
            <a:ext cx="8534400" cy="1676400"/>
          </a:xfrm>
        </p:spPr>
        <p:txBody>
          <a:bodyPr>
            <a:normAutofit/>
          </a:bodyPr>
          <a:lstStyle/>
          <a:p>
            <a:r>
              <a:rPr lang="en-US" dirty="0" smtClean="0"/>
              <a:t>Connect gas supply two different ways</a:t>
            </a:r>
          </a:p>
          <a:p>
            <a:r>
              <a:rPr lang="en-US" dirty="0" smtClean="0"/>
              <a:t>#1 connect gas supply through side block</a:t>
            </a:r>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7" name="Content Placeholder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0463"/>
          <a:stretch/>
        </p:blipFill>
        <p:spPr>
          <a:xfrm>
            <a:off x="3505200" y="2404350"/>
            <a:ext cx="4953000" cy="4148850"/>
          </a:xfrm>
        </p:spPr>
      </p:pic>
      <p:sp>
        <p:nvSpPr>
          <p:cNvPr id="10" name="TextBox 9"/>
          <p:cNvSpPr txBox="1"/>
          <p:nvPr/>
        </p:nvSpPr>
        <p:spPr>
          <a:xfrm>
            <a:off x="381000" y="3276600"/>
            <a:ext cx="2895600" cy="646331"/>
          </a:xfrm>
          <a:prstGeom prst="rect">
            <a:avLst/>
          </a:prstGeom>
          <a:noFill/>
        </p:spPr>
        <p:txBody>
          <a:bodyPr wrap="square" rtlCol="0">
            <a:spAutoFit/>
          </a:bodyPr>
          <a:lstStyle/>
          <a:p>
            <a:pPr marL="285750" indent="-285750">
              <a:buFont typeface="Arial" pitchFamily="34" charset="0"/>
              <a:buChar char="•"/>
            </a:pPr>
            <a:r>
              <a:rPr lang="en-US" dirty="0" smtClean="0"/>
              <a:t>EGS valve or umbilical connection</a:t>
            </a:r>
            <a:endParaRPr lang="en-US" dirty="0"/>
          </a:p>
        </p:txBody>
      </p:sp>
    </p:spTree>
    <p:extLst>
      <p:ext uri="{BB962C8B-B14F-4D97-AF65-F5344CB8AC3E}">
        <p14:creationId xmlns:p14="http://schemas.microsoft.com/office/powerpoint/2010/main" val="201263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685800" y="1600200"/>
            <a:ext cx="8534400" cy="2209800"/>
          </a:xfrm>
        </p:spPr>
        <p:txBody>
          <a:bodyPr>
            <a:normAutofit/>
          </a:bodyPr>
          <a:lstStyle/>
          <a:p>
            <a:r>
              <a:rPr lang="en-US" dirty="0" smtClean="0"/>
              <a:t>Connect gas supply two different ways</a:t>
            </a:r>
          </a:p>
          <a:p>
            <a:r>
              <a:rPr lang="en-US" dirty="0" smtClean="0"/>
              <a:t>#2 connect gas supply using a 9/16 scuba fitting</a:t>
            </a:r>
          </a:p>
          <a:p>
            <a:r>
              <a:rPr lang="en-US" dirty="0" smtClean="0"/>
              <a:t>Bail-out set used quite often for this </a:t>
            </a:r>
            <a:endParaRPr lang="en-US"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2522" b="12179"/>
          <a:stretch/>
        </p:blipFill>
        <p:spPr>
          <a:xfrm>
            <a:off x="4725266" y="3352800"/>
            <a:ext cx="4342534" cy="3269673"/>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14747"/>
          <a:stretch/>
        </p:blipFill>
        <p:spPr>
          <a:xfrm>
            <a:off x="76200" y="3553691"/>
            <a:ext cx="4572000" cy="2923309"/>
          </a:xfrm>
          <a:prstGeom prst="rect">
            <a:avLst/>
          </a:prstGeom>
        </p:spPr>
      </p:pic>
    </p:spTree>
    <p:extLst>
      <p:ext uri="{BB962C8B-B14F-4D97-AF65-F5344CB8AC3E}">
        <p14:creationId xmlns:p14="http://schemas.microsoft.com/office/powerpoint/2010/main" val="201263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 Flow 455 </a:t>
            </a:r>
            <a:endParaRPr lang="en-US" dirty="0"/>
          </a:p>
        </p:txBody>
      </p:sp>
      <p:sp>
        <p:nvSpPr>
          <p:cNvPr id="3" name="Content Placeholder 2"/>
          <p:cNvSpPr>
            <a:spLocks noGrp="1"/>
          </p:cNvSpPr>
          <p:nvPr>
            <p:ph sz="half" idx="1"/>
          </p:nvPr>
        </p:nvSpPr>
        <p:spPr>
          <a:xfrm>
            <a:off x="228600" y="1646237"/>
            <a:ext cx="4038600" cy="4525963"/>
          </a:xfrm>
        </p:spPr>
        <p:txBody>
          <a:bodyPr>
            <a:normAutofit fontScale="92500"/>
          </a:bodyPr>
          <a:lstStyle/>
          <a:p>
            <a:r>
              <a:rPr lang="en-US" dirty="0" smtClean="0"/>
              <a:t>Turn </a:t>
            </a:r>
            <a:r>
              <a:rPr lang="en-US" dirty="0"/>
              <a:t>on </a:t>
            </a:r>
            <a:r>
              <a:rPr lang="en-US" dirty="0" smtClean="0"/>
              <a:t>gas supply</a:t>
            </a:r>
          </a:p>
          <a:p>
            <a:endParaRPr lang="en-US" dirty="0"/>
          </a:p>
          <a:p>
            <a:r>
              <a:rPr lang="en-US" dirty="0" smtClean="0"/>
              <a:t>Rotate </a:t>
            </a:r>
            <a:r>
              <a:rPr lang="en-US" dirty="0"/>
              <a:t>the Flex Knob out counterclockwise slowly, three full </a:t>
            </a:r>
            <a:r>
              <a:rPr lang="en-US" dirty="0" smtClean="0"/>
              <a:t>turns</a:t>
            </a:r>
          </a:p>
          <a:p>
            <a:endParaRPr lang="en-US" dirty="0"/>
          </a:p>
          <a:p>
            <a:r>
              <a:rPr lang="en-US" dirty="0" smtClean="0"/>
              <a:t>Lightly </a:t>
            </a:r>
            <a:r>
              <a:rPr lang="en-US" dirty="0"/>
              <a:t>depress the regulator purge cover several times and ensure the gas flow is </a:t>
            </a:r>
            <a:r>
              <a:rPr lang="en-US" dirty="0" smtClean="0"/>
              <a:t>stable</a:t>
            </a:r>
            <a:endParaRPr lang="en-US"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9605" b="17908"/>
          <a:stretch/>
        </p:blipFill>
        <p:spPr>
          <a:xfrm>
            <a:off x="4343400" y="2667000"/>
            <a:ext cx="4545675" cy="3096130"/>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149314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152400" y="2255837"/>
            <a:ext cx="4038600" cy="4525963"/>
          </a:xfrm>
        </p:spPr>
        <p:txBody>
          <a:bodyPr>
            <a:normAutofit/>
          </a:bodyPr>
          <a:lstStyle/>
          <a:p>
            <a:r>
              <a:rPr lang="en-US" dirty="0" smtClean="0"/>
              <a:t>There </a:t>
            </a:r>
            <a:r>
              <a:rPr lang="en-US" dirty="0"/>
              <a:t>should be </a:t>
            </a:r>
            <a:r>
              <a:rPr lang="en-US" b="1" u="sng" dirty="0"/>
              <a:t>1/8"–1/4" </a:t>
            </a:r>
            <a:r>
              <a:rPr lang="en-US" dirty="0"/>
              <a:t>free travel in the cover before gas flow </a:t>
            </a:r>
            <a:r>
              <a:rPr lang="en-US" dirty="0" smtClean="0"/>
              <a:t>starts</a:t>
            </a:r>
          </a:p>
          <a:p>
            <a:r>
              <a:rPr lang="en-US" dirty="0" smtClean="0"/>
              <a:t>When </a:t>
            </a:r>
            <a:r>
              <a:rPr lang="en-US" dirty="0"/>
              <a:t>the cover is fully depressed, a strong surge of gas must be </a:t>
            </a:r>
            <a:r>
              <a:rPr lang="en-US" dirty="0" smtClean="0"/>
              <a:t>heard</a:t>
            </a:r>
            <a:endParaRPr lang="en-US" dirty="0"/>
          </a:p>
          <a:p>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9949"/>
          <a:stretch/>
        </p:blipFill>
        <p:spPr>
          <a:xfrm>
            <a:off x="4343400" y="2209800"/>
            <a:ext cx="4483122" cy="3733800"/>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1219200" y="1295400"/>
            <a:ext cx="7010400" cy="523220"/>
          </a:xfrm>
          <a:prstGeom prst="rect">
            <a:avLst/>
          </a:prstGeom>
          <a:noFill/>
        </p:spPr>
        <p:txBody>
          <a:bodyPr wrap="square" rtlCol="0">
            <a:spAutoFit/>
          </a:bodyPr>
          <a:lstStyle/>
          <a:p>
            <a:pPr marL="285750" indent="-285750">
              <a:buFont typeface="Arial" pitchFamily="34" charset="0"/>
              <a:buChar char="•"/>
            </a:pPr>
            <a:r>
              <a:rPr lang="en-US" sz="2800" dirty="0"/>
              <a:t>Push in gently on the cover of the regulator</a:t>
            </a:r>
          </a:p>
        </p:txBody>
      </p:sp>
      <p:cxnSp>
        <p:nvCxnSpPr>
          <p:cNvPr id="10" name="Straight Arrow Connector 9"/>
          <p:cNvCxnSpPr/>
          <p:nvPr/>
        </p:nvCxnSpPr>
        <p:spPr>
          <a:xfrm flipV="1">
            <a:off x="7391400" y="3924300"/>
            <a:ext cx="304800" cy="26670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47133" y="4028209"/>
            <a:ext cx="349526"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733800"/>
            <a:ext cx="349526"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304800" y="685800"/>
            <a:ext cx="8763000" cy="2133600"/>
          </a:xfrm>
        </p:spPr>
        <p:txBody>
          <a:bodyPr>
            <a:normAutofit/>
          </a:bodyPr>
          <a:lstStyle/>
          <a:p>
            <a:pPr marL="0" indent="0">
              <a:buNone/>
            </a:pPr>
            <a:endParaRPr lang="en-US" dirty="0" smtClean="0"/>
          </a:p>
          <a:p>
            <a:r>
              <a:rPr lang="en-US" dirty="0" smtClean="0"/>
              <a:t>If </a:t>
            </a:r>
            <a:r>
              <a:rPr lang="en-US" dirty="0"/>
              <a:t>the purge cover has NO play, or play is greater than 1/4" before GAS flow is heard, the demand regulator requires internal </a:t>
            </a:r>
            <a:r>
              <a:rPr lang="en-US" dirty="0" smtClean="0"/>
              <a:t>adjustment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057400" y="2686050"/>
            <a:ext cx="5334000" cy="4000500"/>
          </a:xfrm>
        </p:spPr>
      </p:pic>
    </p:spTree>
    <p:extLst>
      <p:ext uri="{BB962C8B-B14F-4D97-AF65-F5344CB8AC3E}">
        <p14:creationId xmlns:p14="http://schemas.microsoft.com/office/powerpoint/2010/main" val="425438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152400" y="1600200"/>
            <a:ext cx="4038600" cy="4525963"/>
          </a:xfrm>
        </p:spPr>
        <p:txBody>
          <a:bodyPr>
            <a:normAutofit fontScale="92500" lnSpcReduction="20000"/>
          </a:bodyPr>
          <a:lstStyle/>
          <a:p>
            <a:pPr marL="0" indent="0">
              <a:buNone/>
            </a:pPr>
            <a:endParaRPr lang="en-US" dirty="0" smtClean="0"/>
          </a:p>
          <a:p>
            <a:r>
              <a:rPr lang="en-US" dirty="0"/>
              <a:t>Turn off the air supply and bleed off the pressure and remove the supply hose to expose the adjustment </a:t>
            </a:r>
            <a:r>
              <a:rPr lang="en-US" dirty="0" smtClean="0"/>
              <a:t>nipple</a:t>
            </a:r>
          </a:p>
          <a:p>
            <a:endParaRPr lang="en-US" dirty="0" smtClean="0"/>
          </a:p>
          <a:p>
            <a:r>
              <a:rPr lang="en-US" dirty="0" smtClean="0"/>
              <a:t>Insert </a:t>
            </a:r>
            <a:r>
              <a:rPr lang="en-US" dirty="0"/>
              <a:t>a flat head screwdriver into slot in the end of the adjustment nipple to make adjustments as may be </a:t>
            </a:r>
            <a:r>
              <a:rPr lang="en-US" dirty="0" smtClean="0"/>
              <a:t>necessary</a:t>
            </a:r>
            <a:endParaRPr lang="en-US" dirty="0"/>
          </a:p>
          <a:p>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580"/>
          <a:stretch/>
        </p:blipFill>
        <p:spPr>
          <a:xfrm>
            <a:off x="4419600" y="2057400"/>
            <a:ext cx="4491226" cy="3943350"/>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33918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90600" cy="9906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7876209" y="1"/>
            <a:ext cx="1267790" cy="1066799"/>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2000" b="1" dirty="0" smtClean="0"/>
              <a:t>KIRBY MORGAN DIVE SYSTEMS INCORPORATED</a:t>
            </a:r>
            <a:br>
              <a:rPr lang="en-US" sz="2000" b="1" dirty="0" smtClean="0"/>
            </a:br>
            <a:r>
              <a:rPr lang="en-US" sz="2000" b="1" dirty="0" smtClean="0"/>
              <a:t> MAINTENANCE AND REPAIR</a:t>
            </a:r>
            <a:r>
              <a:rPr lang="en-US" sz="2000" dirty="0" smtClean="0"/>
              <a:t/>
            </a:r>
            <a:br>
              <a:rPr lang="en-US" sz="2000" dirty="0" smtClean="0"/>
            </a:br>
            <a:r>
              <a:rPr lang="en-US" sz="2000" b="1" dirty="0" smtClean="0"/>
              <a:t>TECHNICIAN TRAINING </a:t>
            </a:r>
            <a:endParaRPr lang="en-US" sz="2000" dirty="0"/>
          </a:p>
        </p:txBody>
      </p:sp>
      <p:sp>
        <p:nvSpPr>
          <p:cNvPr id="8" name="Content Placeholder 7"/>
          <p:cNvSpPr>
            <a:spLocks noGrp="1"/>
          </p:cNvSpPr>
          <p:nvPr>
            <p:ph idx="1"/>
          </p:nvPr>
        </p:nvSpPr>
        <p:spPr>
          <a:xfrm>
            <a:off x="457200" y="1600200"/>
            <a:ext cx="8229600" cy="4953000"/>
          </a:xfrm>
        </p:spPr>
        <p:txBody>
          <a:bodyPr>
            <a:normAutofit fontScale="40000" lnSpcReduction="20000"/>
          </a:bodyPr>
          <a:lstStyle/>
          <a:p>
            <a:pPr algn="ctr">
              <a:buNone/>
            </a:pPr>
            <a:r>
              <a:rPr lang="en-US" sz="4200" dirty="0" smtClean="0"/>
              <a:t>Only selected Dive Lab trained Technicians are authorized to teach the Technicians Course.</a:t>
            </a:r>
          </a:p>
          <a:p>
            <a:pPr algn="ctr">
              <a:buNone/>
            </a:pPr>
            <a:endParaRPr lang="en-US" sz="4200" dirty="0" smtClean="0"/>
          </a:p>
          <a:p>
            <a:pPr algn="ctr">
              <a:buNone/>
            </a:pPr>
            <a:r>
              <a:rPr lang="en-US" sz="4200" dirty="0" smtClean="0"/>
              <a:t>Only Dive Lab authorized Technicians may teach the KMDSI Operator/User Course.</a:t>
            </a:r>
          </a:p>
          <a:p>
            <a:pPr algn="ctr">
              <a:buNone/>
            </a:pPr>
            <a:r>
              <a:rPr lang="en-US" sz="4200" dirty="0" smtClean="0"/>
              <a:t>Course curriculum must be presented within the guidelines set-up in the repair technician’s guide and slide show.</a:t>
            </a:r>
          </a:p>
          <a:p>
            <a:pPr algn="ctr">
              <a:buNone/>
            </a:pPr>
            <a:r>
              <a:rPr lang="en-US" dirty="0" smtClean="0"/>
              <a:t> </a:t>
            </a:r>
          </a:p>
          <a:p>
            <a:pPr algn="ctr">
              <a:buNone/>
            </a:pPr>
            <a:r>
              <a:rPr lang="en-US" dirty="0" smtClean="0"/>
              <a:t>  Kirby Morgan, SuperLite, Band Mask, KMB Band Mask, EXO, SuperMask, SuperFlow, and Rex are all registered trademarks of Kirby Morgan Dive Systems, Inc.  Use of these terms to describe products that are not manufactured by KMDSI is not permitted without written permission from KMDSI.</a:t>
            </a:r>
          </a:p>
          <a:p>
            <a:pPr algn="ctr">
              <a:buNone/>
            </a:pPr>
            <a:r>
              <a:rPr lang="en-US" dirty="0" smtClean="0"/>
              <a:t>© Copyright 1970-2009 Kirby Morgan Dive Systems, Inc.  All rights reserved.  This manual is made available for the express use of owner of this Kirby Morgan product.  No part of this manual may be reproduced, stored in any retrieval system, or transmitted, or used in any form or by any means, whether graphic, electronic, mechanical, photocopy, or otherwise by technology known or unknown, without the prior written permission of Kirby Morgan Dive Systems, Inc.</a:t>
            </a:r>
          </a:p>
          <a:p>
            <a:pPr algn="ctr">
              <a:buNone/>
            </a:pPr>
            <a:r>
              <a:rPr lang="en-US" dirty="0" smtClean="0"/>
              <a:t>THIS SLIDE SHOW IS FOR THE USE OF KIRBY MORGAN CUSTOMERS AND USERS OF KIRBY MORGAN DIVING EQUIPMENT ONLY.  IT IS FREE OF CHARGE FROM OUR WEB SITES FOR THAT USE ONLY UNTIL FURTHER NOTICE</a:t>
            </a:r>
            <a:r>
              <a:rPr lang="en-US" b="1" dirty="0" smtClean="0"/>
              <a:t>. </a:t>
            </a:r>
            <a:r>
              <a:rPr lang="en-US" dirty="0" smtClean="0"/>
              <a:t>This material may  not be reproduced for resale or given to unauthorized organizations or persons.  </a:t>
            </a:r>
            <a:r>
              <a:rPr lang="en-US" b="1" dirty="0" smtClean="0"/>
              <a:t>THIS MATERIAL MAY NOT BE CHANGED OR MODIFIED WITHOUT WRITTEN PERMISSION. </a:t>
            </a:r>
          </a:p>
          <a:p>
            <a:pPr algn="ctr">
              <a:buNone/>
            </a:pPr>
            <a:endParaRPr lang="en-US" b="1" dirty="0" smtClean="0"/>
          </a:p>
          <a:p>
            <a:pPr algn="ctr">
              <a:buNone/>
            </a:pPr>
            <a:r>
              <a:rPr lang="en-US" i="1" dirty="0" smtClean="0"/>
              <a:t>Prepared by Dive Lab®, Inc.  1415 Moylan Road, Panama City Beach, FL  32407  USA</a:t>
            </a:r>
            <a:endParaRPr lang="en-US" dirty="0" smtClean="0"/>
          </a:p>
          <a:p>
            <a:pPr algn="ctr">
              <a:buNone/>
            </a:pPr>
            <a:r>
              <a:rPr lang="en-US" i="1" dirty="0" smtClean="0"/>
              <a:t>Telephone: (850) 235-2715  Web Site:  </a:t>
            </a:r>
            <a:r>
              <a:rPr lang="en-US" i="1" u="sng" dirty="0" smtClean="0">
                <a:hlinkClick r:id="rId4"/>
              </a:rPr>
              <a:t>www.divelab.com</a:t>
            </a:r>
            <a:r>
              <a:rPr lang="en-US" i="1" dirty="0" smtClean="0"/>
              <a:t>  E-Mail:  </a:t>
            </a:r>
            <a:r>
              <a:rPr lang="en-US" i="1" u="sng" dirty="0" smtClean="0">
                <a:hlinkClick r:id="rId5"/>
              </a:rPr>
              <a:t>divelab@aol..com</a:t>
            </a:r>
            <a:endParaRPr lang="en-US" dirty="0" smtClean="0"/>
          </a:p>
          <a:p>
            <a:pPr algn="ctr">
              <a:buNone/>
            </a:pPr>
            <a:r>
              <a:rPr lang="en-US" i="1" dirty="0" smtClean="0"/>
              <a:t>Document #TechTrnG 03101</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 Flow 455 </a:t>
            </a:r>
            <a:endParaRPr lang="en-US" dirty="0"/>
          </a:p>
        </p:txBody>
      </p:sp>
      <p:sp>
        <p:nvSpPr>
          <p:cNvPr id="3" name="Content Placeholder 2"/>
          <p:cNvSpPr>
            <a:spLocks noGrp="1"/>
          </p:cNvSpPr>
          <p:nvPr>
            <p:ph idx="1"/>
          </p:nvPr>
        </p:nvSpPr>
        <p:spPr/>
        <p:txBody>
          <a:bodyPr>
            <a:normAutofit fontScale="92500"/>
          </a:bodyPr>
          <a:lstStyle/>
          <a:p>
            <a:r>
              <a:rPr lang="en-US" dirty="0" smtClean="0"/>
              <a:t>If </a:t>
            </a:r>
            <a:r>
              <a:rPr lang="en-US" dirty="0"/>
              <a:t>there is too much play in the lever, the adjustable nipple will need to be turned out (counter clockwise</a:t>
            </a:r>
            <a:r>
              <a:rPr lang="en-US" dirty="0" smtClean="0"/>
              <a:t>)</a:t>
            </a:r>
          </a:p>
          <a:p>
            <a:r>
              <a:rPr lang="en-US" dirty="0" smtClean="0"/>
              <a:t>Too </a:t>
            </a:r>
            <a:r>
              <a:rPr lang="en-US" dirty="0"/>
              <a:t>little play, the nipple will need to be turned </a:t>
            </a:r>
            <a:r>
              <a:rPr lang="en-US" dirty="0" smtClean="0"/>
              <a:t>in</a:t>
            </a:r>
          </a:p>
          <a:p>
            <a:r>
              <a:rPr lang="en-US" dirty="0" smtClean="0"/>
              <a:t>Whatever </a:t>
            </a:r>
            <a:r>
              <a:rPr lang="en-US" dirty="0"/>
              <a:t>direction is needed, make the adjustment in very small increments and </a:t>
            </a:r>
            <a:r>
              <a:rPr lang="en-US" dirty="0" smtClean="0"/>
              <a:t>re-check</a:t>
            </a:r>
          </a:p>
          <a:p>
            <a:r>
              <a:rPr lang="en-US" dirty="0" smtClean="0"/>
              <a:t>Usually </a:t>
            </a:r>
            <a:r>
              <a:rPr lang="en-US" dirty="0"/>
              <a:t>1/16 turn at a time or less of a turn will </a:t>
            </a:r>
            <a:r>
              <a:rPr lang="en-US" dirty="0" smtClean="0"/>
              <a:t>suffice</a:t>
            </a:r>
            <a:endParaRPr lang="en-US" dirty="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160927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152400" y="1951037"/>
            <a:ext cx="4038600" cy="4525963"/>
          </a:xfrm>
        </p:spPr>
        <p:txBody>
          <a:bodyPr>
            <a:normAutofit/>
          </a:bodyPr>
          <a:lstStyle/>
          <a:p>
            <a:r>
              <a:rPr lang="en-US" dirty="0" smtClean="0"/>
              <a:t>Re-connect </a:t>
            </a:r>
            <a:r>
              <a:rPr lang="en-US" dirty="0"/>
              <a:t>air supply and </a:t>
            </a:r>
            <a:r>
              <a:rPr lang="en-US" dirty="0" smtClean="0"/>
              <a:t>re-check, </a:t>
            </a:r>
            <a:r>
              <a:rPr lang="en-US" dirty="0"/>
              <a:t>(repeat </a:t>
            </a:r>
            <a:r>
              <a:rPr lang="en-US" dirty="0" smtClean="0"/>
              <a:t>as necessary) until </a:t>
            </a:r>
            <a:r>
              <a:rPr lang="en-US" dirty="0"/>
              <a:t>required play is </a:t>
            </a:r>
            <a:r>
              <a:rPr lang="en-US" dirty="0" smtClean="0"/>
              <a:t>obtained</a:t>
            </a:r>
          </a:p>
          <a:p>
            <a:r>
              <a:rPr lang="en-US" dirty="0" smtClean="0"/>
              <a:t>Adjustments are complete,  reconnect bent tube adapter and bent tube</a:t>
            </a:r>
            <a:endParaRPr lang="en-US"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7718" t="2504" r="5496" b="2813"/>
          <a:stretch/>
        </p:blipFill>
        <p:spPr>
          <a:xfrm>
            <a:off x="4301534" y="2057400"/>
            <a:ext cx="4715530" cy="3858491"/>
          </a:xfrm>
        </p:spPr>
      </p:pic>
      <p:pic>
        <p:nvPicPr>
          <p:cNvPr id="4" name="Picture 3"/>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extLst>
      <p:ext uri="{BB962C8B-B14F-4D97-AF65-F5344CB8AC3E}">
        <p14:creationId xmlns:p14="http://schemas.microsoft.com/office/powerpoint/2010/main" val="33918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dirty="0" smtClean="0"/>
              <a:t>Super Flow 455 </a:t>
            </a:r>
            <a:endParaRPr lang="en-US" dirty="0"/>
          </a:p>
        </p:txBody>
      </p:sp>
      <p:sp>
        <p:nvSpPr>
          <p:cNvPr id="3" name="Content Placeholder 2"/>
          <p:cNvSpPr>
            <a:spLocks noGrp="1"/>
          </p:cNvSpPr>
          <p:nvPr>
            <p:ph sz="half" idx="1"/>
          </p:nvPr>
        </p:nvSpPr>
        <p:spPr>
          <a:xfrm>
            <a:off x="152400" y="1951037"/>
            <a:ext cx="4038600" cy="4525963"/>
          </a:xfrm>
        </p:spPr>
        <p:txBody>
          <a:bodyPr>
            <a:normAutofit/>
          </a:bodyPr>
          <a:lstStyle/>
          <a:p>
            <a:r>
              <a:rPr lang="en-US" dirty="0" smtClean="0"/>
              <a:t>Regulator is adjusted and ready for use</a:t>
            </a:r>
            <a:endParaRPr lang="en-US" dirty="0"/>
          </a:p>
          <a:p>
            <a:pPr marL="0" indent="0">
              <a:buNone/>
            </a:pPr>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9725" t="3419" r="11321" b="11047"/>
          <a:stretch/>
        </p:blipFill>
        <p:spPr>
          <a:xfrm>
            <a:off x="3810000" y="1676400"/>
            <a:ext cx="5160004" cy="4800600"/>
          </a:xfrm>
        </p:spPr>
      </p:pic>
    </p:spTree>
    <p:extLst>
      <p:ext uri="{BB962C8B-B14F-4D97-AF65-F5344CB8AC3E}">
        <p14:creationId xmlns:p14="http://schemas.microsoft.com/office/powerpoint/2010/main" val="216452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800" dirty="0" smtClean="0"/>
              <a:t>Summary</a:t>
            </a:r>
            <a:endParaRPr lang="en-US" sz="4800" dirty="0"/>
          </a:p>
        </p:txBody>
      </p:sp>
      <p:sp>
        <p:nvSpPr>
          <p:cNvPr id="6" name="Content Placeholder 5"/>
          <p:cNvSpPr>
            <a:spLocks noGrp="1"/>
          </p:cNvSpPr>
          <p:nvPr>
            <p:ph sz="half" idx="1"/>
          </p:nvPr>
        </p:nvSpPr>
        <p:spPr>
          <a:xfrm>
            <a:off x="228600" y="2789237"/>
            <a:ext cx="3276600" cy="3382963"/>
          </a:xfrm>
        </p:spPr>
        <p:txBody>
          <a:bodyPr>
            <a:normAutofit/>
          </a:bodyPr>
          <a:lstStyle/>
          <a:p>
            <a:r>
              <a:rPr lang="en-US" dirty="0" smtClean="0"/>
              <a:t>Helmet Models</a:t>
            </a:r>
            <a:endParaRPr lang="en-US" dirty="0" smtClean="0"/>
          </a:p>
          <a:p>
            <a:endParaRPr lang="en-US" dirty="0" smtClean="0"/>
          </a:p>
          <a:p>
            <a:r>
              <a:rPr lang="en-US" dirty="0" smtClean="0"/>
              <a:t>Inspection</a:t>
            </a:r>
          </a:p>
          <a:p>
            <a:endParaRPr lang="en-US" dirty="0" smtClean="0"/>
          </a:p>
          <a:p>
            <a:r>
              <a:rPr lang="en-US" dirty="0" smtClean="0"/>
              <a:t>Adjustments</a:t>
            </a:r>
          </a:p>
          <a:p>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762000" y="1219200"/>
            <a:ext cx="7467600" cy="954107"/>
          </a:xfrm>
          <a:prstGeom prst="rect">
            <a:avLst/>
          </a:prstGeom>
          <a:noFill/>
        </p:spPr>
        <p:txBody>
          <a:bodyPr wrap="square" rtlCol="0">
            <a:spAutoFit/>
          </a:bodyPr>
          <a:lstStyle/>
          <a:p>
            <a:r>
              <a:rPr lang="en-US" sz="2800" u="sng" dirty="0" smtClean="0"/>
              <a:t>Always </a:t>
            </a:r>
            <a:r>
              <a:rPr lang="en-US" sz="2800" dirty="0" smtClean="0"/>
              <a:t>refer to Operations &amp; maintenance manual for adjustment procedures  </a:t>
            </a:r>
            <a:endParaRPr lang="en-US" sz="2800" dirty="0"/>
          </a:p>
        </p:txBody>
      </p:sp>
      <p:pic>
        <p:nvPicPr>
          <p:cNvPr id="9" name="Content Placeholder 8"/>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7785" r="2097" b="9881"/>
          <a:stretch/>
        </p:blipFill>
        <p:spPr>
          <a:xfrm>
            <a:off x="3664528" y="2590800"/>
            <a:ext cx="5250872" cy="3938155"/>
          </a:xfrm>
        </p:spPr>
      </p:pic>
    </p:spTree>
    <p:extLst>
      <p:ext uri="{BB962C8B-B14F-4D97-AF65-F5344CB8AC3E}">
        <p14:creationId xmlns:p14="http://schemas.microsoft.com/office/powerpoint/2010/main" val="417494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030" t="2627" r="5607" b="4242"/>
          <a:stretch/>
        </p:blipFill>
        <p:spPr>
          <a:xfrm>
            <a:off x="0" y="0"/>
            <a:ext cx="4633759" cy="374765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39" t="25859" r="4478" b="8081"/>
          <a:stretch/>
        </p:blipFill>
        <p:spPr>
          <a:xfrm>
            <a:off x="4572000" y="0"/>
            <a:ext cx="4552086" cy="43780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862" t="13535" r="2323" b="11919"/>
          <a:stretch/>
        </p:blipFill>
        <p:spPr>
          <a:xfrm>
            <a:off x="6927" y="3747655"/>
            <a:ext cx="3132255" cy="328352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515" r="3181" b="12727"/>
          <a:stretch/>
        </p:blipFill>
        <p:spPr>
          <a:xfrm>
            <a:off x="5471960" y="4196388"/>
            <a:ext cx="3672040" cy="266161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7203" t="34546" r="5303" b="14344"/>
          <a:stretch/>
        </p:blipFill>
        <p:spPr>
          <a:xfrm>
            <a:off x="2531378" y="3188900"/>
            <a:ext cx="3412222" cy="168790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9090" t="8283" r="8182" b="3636"/>
          <a:stretch/>
        </p:blipFill>
        <p:spPr>
          <a:xfrm>
            <a:off x="3005357" y="4876800"/>
            <a:ext cx="2481043" cy="1981199"/>
          </a:xfrm>
          <a:prstGeom prst="rect">
            <a:avLst/>
          </a:prstGeom>
        </p:spPr>
      </p:pic>
      <p:sp>
        <p:nvSpPr>
          <p:cNvPr id="9" name="TextBox 8"/>
          <p:cNvSpPr txBox="1"/>
          <p:nvPr/>
        </p:nvSpPr>
        <p:spPr>
          <a:xfrm>
            <a:off x="2759873" y="1219200"/>
            <a:ext cx="4114800" cy="2400657"/>
          </a:xfrm>
          <a:prstGeom prst="rect">
            <a:avLst/>
          </a:prstGeom>
          <a:noFill/>
        </p:spPr>
        <p:txBody>
          <a:bodyPr wrap="square" rtlCol="0">
            <a:spAutoFit/>
          </a:bodyPr>
          <a:lstStyle/>
          <a:p>
            <a:r>
              <a:rPr lang="en-US" sz="15000" dirty="0" smtClean="0">
                <a:solidFill>
                  <a:srgbClr val="FF0000"/>
                </a:solidFill>
              </a:rPr>
              <a:t>???</a:t>
            </a:r>
            <a:endParaRPr lang="en-US" sz="15000" dirty="0">
              <a:solidFill>
                <a:srgbClr val="FF0000"/>
              </a:solidFill>
            </a:endParaRPr>
          </a:p>
        </p:txBody>
      </p:sp>
    </p:spTree>
    <p:extLst>
      <p:ext uri="{BB962C8B-B14F-4D97-AF65-F5344CB8AC3E}">
        <p14:creationId xmlns:p14="http://schemas.microsoft.com/office/powerpoint/2010/main" val="215236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Super Flow 455 Stainless </a:t>
            </a:r>
            <a:br>
              <a:rPr lang="en-US" b="1" dirty="0" smtClean="0"/>
            </a:br>
            <a:r>
              <a:rPr lang="en-US" b="1" dirty="0" smtClean="0"/>
              <a:t>Balanced Regulator </a:t>
            </a:r>
            <a:endParaRPr lang="en-US" dirty="0"/>
          </a:p>
        </p:txBody>
      </p:sp>
      <p:sp>
        <p:nvSpPr>
          <p:cNvPr id="5" name="Content Placeholder 4"/>
          <p:cNvSpPr>
            <a:spLocks noGrp="1"/>
          </p:cNvSpPr>
          <p:nvPr>
            <p:ph sz="half" idx="1"/>
          </p:nvPr>
        </p:nvSpPr>
        <p:spPr>
          <a:xfrm>
            <a:off x="304800" y="1600201"/>
            <a:ext cx="4038600" cy="3047999"/>
          </a:xfrm>
        </p:spPr>
        <p:txBody>
          <a:bodyPr>
            <a:normAutofit lnSpcReduction="10000"/>
          </a:bodyPr>
          <a:lstStyle/>
          <a:p>
            <a:r>
              <a:rPr lang="en-US" dirty="0" smtClean="0"/>
              <a:t>Super Flow 455 is a high performance regulator from Kirby Morgan</a:t>
            </a:r>
          </a:p>
          <a:p>
            <a:pPr>
              <a:buNone/>
            </a:pPr>
            <a:endParaRPr lang="en-US" dirty="0" smtClean="0"/>
          </a:p>
          <a:p>
            <a:r>
              <a:rPr lang="en-US" dirty="0" smtClean="0"/>
              <a:t>Cast stainless steel regulator body, stainless steel internal parts</a:t>
            </a:r>
          </a:p>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9" name="TextBox 8"/>
          <p:cNvSpPr txBox="1"/>
          <p:nvPr/>
        </p:nvSpPr>
        <p:spPr>
          <a:xfrm>
            <a:off x="4648200" y="4754940"/>
            <a:ext cx="4191000" cy="1569660"/>
          </a:xfrm>
          <a:prstGeom prst="rect">
            <a:avLst/>
          </a:prstGeom>
          <a:noFill/>
        </p:spPr>
        <p:txBody>
          <a:bodyPr wrap="square" rtlCol="0">
            <a:spAutoFit/>
          </a:bodyPr>
          <a:lstStyle/>
          <a:p>
            <a:pPr marL="342900" indent="-342900">
              <a:buFont typeface="Arial" pitchFamily="34" charset="0"/>
              <a:buChar char="•"/>
            </a:pPr>
            <a:r>
              <a:rPr lang="en-US" sz="2400" dirty="0"/>
              <a:t>For adjustment and proper function of </a:t>
            </a:r>
            <a:r>
              <a:rPr lang="en-US" sz="2400" dirty="0" smtClean="0"/>
              <a:t>regulator,  </a:t>
            </a:r>
            <a:r>
              <a:rPr lang="en-US" sz="2400" dirty="0"/>
              <a:t>supply pressure of 135 to 150 </a:t>
            </a:r>
            <a:r>
              <a:rPr lang="en-US" sz="2400" dirty="0" smtClean="0"/>
              <a:t>psi </a:t>
            </a:r>
            <a:r>
              <a:rPr lang="en-US" sz="2400" dirty="0"/>
              <a:t>should be used</a:t>
            </a:r>
          </a:p>
        </p:txBody>
      </p:sp>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6638" t="32708" r="4303" b="14074"/>
          <a:stretch/>
        </p:blipFill>
        <p:spPr>
          <a:xfrm>
            <a:off x="367144" y="4572000"/>
            <a:ext cx="4281056" cy="2161309"/>
          </a:xfr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6666"/>
          <a:stretch/>
        </p:blipFill>
        <p:spPr>
          <a:xfrm>
            <a:off x="4648200" y="1562100"/>
            <a:ext cx="4191000" cy="2933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Super Flow 455 </a:t>
            </a:r>
            <a:endParaRPr lang="en-US" dirty="0"/>
          </a:p>
        </p:txBody>
      </p:sp>
      <p:sp>
        <p:nvSpPr>
          <p:cNvPr id="5" name="Content Placeholder 4"/>
          <p:cNvSpPr>
            <a:spLocks noGrp="1"/>
          </p:cNvSpPr>
          <p:nvPr>
            <p:ph sz="half" idx="1"/>
          </p:nvPr>
        </p:nvSpPr>
        <p:spPr/>
        <p:txBody>
          <a:bodyPr>
            <a:normAutofit/>
          </a:bodyPr>
          <a:lstStyle/>
          <a:p>
            <a:endParaRPr lang="en-US" dirty="0" smtClean="0"/>
          </a:p>
          <a:p>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733" t="30403" r="3879" b="10531"/>
          <a:stretch/>
        </p:blipFill>
        <p:spPr>
          <a:xfrm>
            <a:off x="3938155" y="1316052"/>
            <a:ext cx="5129645" cy="2757184"/>
          </a:xfrm>
        </p:spPr>
      </p:pic>
      <p:pic>
        <p:nvPicPr>
          <p:cNvPr id="3"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13" name="TextBox 12"/>
          <p:cNvSpPr txBox="1"/>
          <p:nvPr/>
        </p:nvSpPr>
        <p:spPr>
          <a:xfrm>
            <a:off x="514350" y="1447800"/>
            <a:ext cx="2895600" cy="2308324"/>
          </a:xfrm>
          <a:prstGeom prst="rect">
            <a:avLst/>
          </a:prstGeom>
          <a:noFill/>
        </p:spPr>
        <p:txBody>
          <a:bodyPr wrap="square" rtlCol="0">
            <a:spAutoFit/>
          </a:bodyPr>
          <a:lstStyle/>
          <a:p>
            <a:pPr algn="ctr"/>
            <a:r>
              <a:rPr lang="en-US" sz="2400" dirty="0" smtClean="0"/>
              <a:t>SF455 is the next step in the evolution of the SF450</a:t>
            </a:r>
          </a:p>
          <a:p>
            <a:pPr algn="ctr"/>
            <a:r>
              <a:rPr lang="en-US" sz="2400" dirty="0" smtClean="0"/>
              <a:t>(better performance)</a:t>
            </a:r>
          </a:p>
          <a:p>
            <a:pPr algn="ctr"/>
            <a:endParaRPr lang="en-US" sz="2400" dirty="0"/>
          </a:p>
          <a:p>
            <a:pPr algn="ctr"/>
            <a:r>
              <a:rPr lang="en-US" sz="2400" dirty="0" smtClean="0"/>
              <a:t>SF455 is CE certified </a:t>
            </a:r>
            <a:endParaRPr lang="en-US" sz="2400" dirty="0"/>
          </a:p>
        </p:txBody>
      </p:sp>
      <p:sp>
        <p:nvSpPr>
          <p:cNvPr id="14" name="TextBox 13"/>
          <p:cNvSpPr txBox="1"/>
          <p:nvPr/>
        </p:nvSpPr>
        <p:spPr>
          <a:xfrm>
            <a:off x="5867400" y="4495800"/>
            <a:ext cx="3124200" cy="2308324"/>
          </a:xfrm>
          <a:prstGeom prst="rect">
            <a:avLst/>
          </a:prstGeom>
          <a:noFill/>
        </p:spPr>
        <p:txBody>
          <a:bodyPr wrap="square" rtlCol="0">
            <a:spAutoFit/>
          </a:bodyPr>
          <a:lstStyle/>
          <a:p>
            <a:pPr algn="ctr"/>
            <a:r>
              <a:rPr lang="en-US" sz="2400" dirty="0" smtClean="0"/>
              <a:t>Super Flow 450</a:t>
            </a:r>
          </a:p>
          <a:p>
            <a:pPr algn="ctr"/>
            <a:r>
              <a:rPr lang="en-US" sz="2400" u="sng" dirty="0" smtClean="0"/>
              <a:t>First</a:t>
            </a:r>
            <a:r>
              <a:rPr lang="en-US" sz="2400" dirty="0" smtClean="0"/>
              <a:t> cast Stainless Steel regulator</a:t>
            </a:r>
          </a:p>
          <a:p>
            <a:pPr algn="ctr"/>
            <a:endParaRPr lang="en-US" sz="2400" dirty="0" smtClean="0"/>
          </a:p>
          <a:p>
            <a:pPr algn="ctr"/>
            <a:r>
              <a:rPr lang="en-US" sz="2400" dirty="0" smtClean="0"/>
              <a:t>SF450 is </a:t>
            </a:r>
            <a:r>
              <a:rPr lang="en-US" sz="2400" u="sng" dirty="0" smtClean="0"/>
              <a:t>NOT</a:t>
            </a:r>
            <a:r>
              <a:rPr lang="en-US" sz="2400" dirty="0" smtClean="0"/>
              <a:t> CE certified</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5001" b="24040"/>
          <a:stretch/>
        </p:blipFill>
        <p:spPr>
          <a:xfrm>
            <a:off x="152400" y="4232362"/>
            <a:ext cx="5486400" cy="2508365"/>
          </a:xfrm>
          <a:prstGeom prst="rect">
            <a:avLst/>
          </a:prstGeom>
        </p:spPr>
      </p:pic>
      <p:sp>
        <p:nvSpPr>
          <p:cNvPr id="6" name="TextBox 5"/>
          <p:cNvSpPr txBox="1"/>
          <p:nvPr/>
        </p:nvSpPr>
        <p:spPr>
          <a:xfrm>
            <a:off x="4038600" y="1452265"/>
            <a:ext cx="857250" cy="461665"/>
          </a:xfrm>
          <a:prstGeom prst="rect">
            <a:avLst/>
          </a:prstGeom>
          <a:noFill/>
        </p:spPr>
        <p:txBody>
          <a:bodyPr wrap="square" rtlCol="0">
            <a:spAutoFit/>
          </a:bodyPr>
          <a:lstStyle/>
          <a:p>
            <a:r>
              <a:rPr lang="en-US" sz="2400" dirty="0" smtClean="0"/>
              <a:t>2014</a:t>
            </a:r>
            <a:endParaRPr lang="en-US" sz="2400" dirty="0"/>
          </a:p>
        </p:txBody>
      </p:sp>
      <p:sp>
        <p:nvSpPr>
          <p:cNvPr id="9" name="TextBox 8"/>
          <p:cNvSpPr txBox="1"/>
          <p:nvPr/>
        </p:nvSpPr>
        <p:spPr>
          <a:xfrm>
            <a:off x="381000" y="4650938"/>
            <a:ext cx="959126" cy="461665"/>
          </a:xfrm>
          <a:prstGeom prst="rect">
            <a:avLst/>
          </a:prstGeom>
          <a:noFill/>
        </p:spPr>
        <p:txBody>
          <a:bodyPr wrap="square" rtlCol="0">
            <a:spAutoFit/>
          </a:bodyPr>
          <a:lstStyle/>
          <a:p>
            <a:r>
              <a:rPr lang="en-US" sz="2400" dirty="0" smtClean="0"/>
              <a:t>2005</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8229600" cy="1143000"/>
          </a:xfrm>
        </p:spPr>
        <p:txBody>
          <a:bodyPr>
            <a:noAutofit/>
          </a:bodyPr>
          <a:lstStyle/>
          <a:p>
            <a:r>
              <a:rPr lang="en-US" sz="4000" b="1" dirty="0" smtClean="0"/>
              <a:t>Super Flow 455 Stainless </a:t>
            </a:r>
            <a:br>
              <a:rPr lang="en-US" sz="4000" b="1" dirty="0" smtClean="0"/>
            </a:br>
            <a:r>
              <a:rPr lang="en-US" sz="4000" b="1" dirty="0" smtClean="0"/>
              <a:t>Balanced Regulator </a:t>
            </a:r>
            <a:endParaRPr lang="en-US" sz="4000"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457200" y="1639669"/>
            <a:ext cx="4495800" cy="923330"/>
          </a:xfrm>
          <a:prstGeom prst="rect">
            <a:avLst/>
          </a:prstGeom>
          <a:noFill/>
        </p:spPr>
        <p:txBody>
          <a:bodyPr wrap="square" rtlCol="0">
            <a:spAutoFit/>
          </a:bodyPr>
          <a:lstStyle/>
          <a:p>
            <a:pPr algn="ctr"/>
            <a:r>
              <a:rPr lang="en-US" dirty="0" smtClean="0"/>
              <a:t>Will </a:t>
            </a:r>
            <a:r>
              <a:rPr lang="en-US" dirty="0"/>
              <a:t>fit on </a:t>
            </a:r>
            <a:r>
              <a:rPr lang="en-US" dirty="0" smtClean="0"/>
              <a:t>:  SL17C,K,27,37,37SS, 57,MK21,KMB18, KMB28</a:t>
            </a:r>
            <a:endParaRPr lang="en-US" dirty="0"/>
          </a:p>
          <a:p>
            <a:pPr algn="ctr"/>
            <a:endParaRPr lang="en-US" dirty="0"/>
          </a:p>
        </p:txBody>
      </p:sp>
      <p:sp>
        <p:nvSpPr>
          <p:cNvPr id="13" name="TextBox 12"/>
          <p:cNvSpPr txBox="1"/>
          <p:nvPr/>
        </p:nvSpPr>
        <p:spPr>
          <a:xfrm>
            <a:off x="5486400" y="1840468"/>
            <a:ext cx="3048000" cy="369332"/>
          </a:xfrm>
          <a:prstGeom prst="rect">
            <a:avLst/>
          </a:prstGeom>
          <a:noFill/>
        </p:spPr>
        <p:txBody>
          <a:bodyPr wrap="square" rtlCol="0">
            <a:spAutoFit/>
          </a:bodyPr>
          <a:lstStyle/>
          <a:p>
            <a:pPr algn="ctr"/>
            <a:r>
              <a:rPr lang="en-US" dirty="0"/>
              <a:t>Standard on </a:t>
            </a:r>
            <a:r>
              <a:rPr lang="en-US" dirty="0" smtClean="0"/>
              <a:t>KM97</a:t>
            </a:r>
            <a:endParaRPr lang="en-US" dirty="0"/>
          </a:p>
        </p:txBody>
      </p:sp>
      <p:pic>
        <p:nvPicPr>
          <p:cNvPr id="10" name="Content Placeholder 9"/>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2607" r="3688"/>
          <a:stretch/>
        </p:blipFill>
        <p:spPr>
          <a:xfrm>
            <a:off x="228599" y="2438400"/>
            <a:ext cx="4401041" cy="3943350"/>
          </a:xfrm>
        </p:spPr>
      </p:pic>
      <p:pic>
        <p:nvPicPr>
          <p:cNvPr id="14" name="Content Placeholder 13"/>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3777" t="24336" r="3573" b="6788"/>
          <a:stretch/>
        </p:blipFill>
        <p:spPr>
          <a:xfrm>
            <a:off x="4924767" y="2438400"/>
            <a:ext cx="3990633" cy="395547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1143000"/>
          </a:xfrm>
        </p:spPr>
        <p:txBody>
          <a:bodyPr>
            <a:noAutofit/>
          </a:bodyPr>
          <a:lstStyle/>
          <a:p>
            <a:r>
              <a:rPr lang="en-US" sz="4000" b="1" dirty="0" smtClean="0"/>
              <a:t>Super Flow 455 </a:t>
            </a:r>
            <a:endParaRPr lang="en-US" sz="4000"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381000" y="1371600"/>
            <a:ext cx="2286000" cy="800219"/>
          </a:xfrm>
          <a:prstGeom prst="rect">
            <a:avLst/>
          </a:prstGeom>
          <a:noFill/>
        </p:spPr>
        <p:txBody>
          <a:bodyPr wrap="square" rtlCol="0">
            <a:spAutoFit/>
          </a:bodyPr>
          <a:lstStyle/>
          <a:p>
            <a:pPr algn="ctr"/>
            <a:r>
              <a:rPr lang="en-US" sz="2800" dirty="0" smtClean="0"/>
              <a:t>KMB18&amp;28</a:t>
            </a:r>
            <a:endParaRPr lang="en-US" sz="2800" dirty="0"/>
          </a:p>
          <a:p>
            <a:pPr algn="ctr"/>
            <a:endParaRPr lang="en-US" dirty="0"/>
          </a:p>
        </p:txBody>
      </p:sp>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14057" b="12057"/>
          <a:stretch/>
        </p:blipFill>
        <p:spPr>
          <a:xfrm>
            <a:off x="3078570" y="1316182"/>
            <a:ext cx="5386256" cy="5306291"/>
          </a:xfrm>
        </p:spPr>
      </p:pic>
      <p:sp>
        <p:nvSpPr>
          <p:cNvPr id="5" name="TextBox 4"/>
          <p:cNvSpPr txBox="1"/>
          <p:nvPr/>
        </p:nvSpPr>
        <p:spPr>
          <a:xfrm>
            <a:off x="76200" y="2438400"/>
            <a:ext cx="2895600" cy="4062651"/>
          </a:xfrm>
          <a:prstGeom prst="rect">
            <a:avLst/>
          </a:prstGeom>
          <a:noFill/>
        </p:spPr>
        <p:txBody>
          <a:bodyPr wrap="square" rtlCol="0">
            <a:spAutoFit/>
          </a:bodyPr>
          <a:lstStyle/>
          <a:p>
            <a:pPr marL="285750" indent="-285750">
              <a:buFont typeface="Arial" pitchFamily="34" charset="0"/>
              <a:buChar char="•"/>
            </a:pPr>
            <a:r>
              <a:rPr lang="en-US" sz="2000" dirty="0" smtClean="0"/>
              <a:t>Will fit KMB18s manufactured after Jan 1999</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Will fit KMB 28s manufactured after June 2004</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Masks switched from a small tube to a large tube regulator (SF350) after the above  dates</a:t>
            </a:r>
          </a:p>
          <a:p>
            <a:pPr marL="285750" indent="-285750">
              <a:buFont typeface="Arial" pitchFamily="34" charset="0"/>
              <a:buChar char="•"/>
            </a:pPr>
            <a:endParaRPr lang="en-US" dirty="0"/>
          </a:p>
        </p:txBody>
      </p:sp>
    </p:spTree>
    <p:extLst>
      <p:ext uri="{BB962C8B-B14F-4D97-AF65-F5344CB8AC3E}">
        <p14:creationId xmlns:p14="http://schemas.microsoft.com/office/powerpoint/2010/main" val="79839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1143000"/>
          </a:xfrm>
        </p:spPr>
        <p:txBody>
          <a:bodyPr>
            <a:noAutofit/>
          </a:bodyPr>
          <a:lstStyle/>
          <a:p>
            <a:r>
              <a:rPr lang="en-US" sz="4000" b="1" dirty="0" smtClean="0"/>
              <a:t>Super Flow 455 </a:t>
            </a:r>
            <a:endParaRPr lang="en-US" sz="4000"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8" name="TextBox 7"/>
          <p:cNvSpPr txBox="1"/>
          <p:nvPr/>
        </p:nvSpPr>
        <p:spPr>
          <a:xfrm>
            <a:off x="762000" y="1638181"/>
            <a:ext cx="2286000" cy="800219"/>
          </a:xfrm>
          <a:prstGeom prst="rect">
            <a:avLst/>
          </a:prstGeom>
          <a:noFill/>
        </p:spPr>
        <p:txBody>
          <a:bodyPr wrap="square" rtlCol="0">
            <a:spAutoFit/>
          </a:bodyPr>
          <a:lstStyle/>
          <a:p>
            <a:pPr algn="ctr"/>
            <a:r>
              <a:rPr lang="en-US" sz="2800" dirty="0" smtClean="0"/>
              <a:t>SL27</a:t>
            </a:r>
            <a:endParaRPr lang="en-US" sz="2800" dirty="0"/>
          </a:p>
          <a:p>
            <a:pPr algn="ctr"/>
            <a:endParaRPr lang="en-US" dirty="0"/>
          </a:p>
        </p:txBody>
      </p:sp>
      <p:sp>
        <p:nvSpPr>
          <p:cNvPr id="5" name="TextBox 4"/>
          <p:cNvSpPr txBox="1"/>
          <p:nvPr/>
        </p:nvSpPr>
        <p:spPr>
          <a:xfrm>
            <a:off x="533400" y="2612410"/>
            <a:ext cx="2895600" cy="3816429"/>
          </a:xfrm>
          <a:prstGeom prst="rect">
            <a:avLst/>
          </a:prstGeom>
          <a:noFill/>
        </p:spPr>
        <p:txBody>
          <a:bodyPr wrap="square" rtlCol="0">
            <a:spAutoFit/>
          </a:bodyPr>
          <a:lstStyle/>
          <a:p>
            <a:pPr marL="285750" indent="-285750">
              <a:buFont typeface="Arial" pitchFamily="34" charset="0"/>
              <a:buChar char="•"/>
            </a:pPr>
            <a:r>
              <a:rPr lang="en-US" sz="2800" dirty="0" smtClean="0"/>
              <a:t>Is a direct fit</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Older 27s may require sanding around the nose area of the helmet shell</a:t>
            </a:r>
          </a:p>
          <a:p>
            <a:pPr marL="285750" indent="-285750">
              <a:buFont typeface="Arial" pitchFamily="34" charset="0"/>
              <a:buChar char="•"/>
            </a:pPr>
            <a:endParaRPr lang="en-US" sz="2800" dirty="0" smtClean="0"/>
          </a:p>
          <a:p>
            <a:endParaRPr lang="en-US" dirty="0"/>
          </a:p>
        </p:txBody>
      </p:sp>
      <p:pic>
        <p:nvPicPr>
          <p:cNvPr id="15" name="Content Placeholder 1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2522" r="15094"/>
          <a:stretch/>
        </p:blipFill>
        <p:spPr>
          <a:xfrm>
            <a:off x="4114800" y="1655320"/>
            <a:ext cx="4800600" cy="4974080"/>
          </a:xfrm>
        </p:spPr>
      </p:pic>
    </p:spTree>
    <p:extLst>
      <p:ext uri="{BB962C8B-B14F-4D97-AF65-F5344CB8AC3E}">
        <p14:creationId xmlns:p14="http://schemas.microsoft.com/office/powerpoint/2010/main" val="115332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Super Flow 455  </a:t>
            </a:r>
            <a:br>
              <a:rPr lang="en-US" b="1" dirty="0" smtClean="0"/>
            </a:br>
            <a:r>
              <a:rPr lang="en-US" b="1" dirty="0" smtClean="0"/>
              <a:t> Disassembly</a:t>
            </a:r>
            <a:endParaRPr lang="en-US" dirty="0"/>
          </a:p>
        </p:txBody>
      </p:sp>
      <p:sp>
        <p:nvSpPr>
          <p:cNvPr id="5" name="Content Placeholder 4"/>
          <p:cNvSpPr>
            <a:spLocks noGrp="1"/>
          </p:cNvSpPr>
          <p:nvPr>
            <p:ph sz="half" idx="1"/>
          </p:nvPr>
        </p:nvSpPr>
        <p:spPr>
          <a:xfrm>
            <a:off x="152400" y="1524000"/>
            <a:ext cx="4329545" cy="2285999"/>
          </a:xfrm>
        </p:spPr>
        <p:txBody>
          <a:bodyPr>
            <a:normAutofit fontScale="77500" lnSpcReduction="20000"/>
          </a:bodyPr>
          <a:lstStyle/>
          <a:p>
            <a:pPr marL="0" indent="0">
              <a:buNone/>
            </a:pPr>
            <a:r>
              <a:rPr lang="en-US" sz="3600" dirty="0" smtClean="0"/>
              <a:t>Loosen screws  on  regulator cover, do not remove screws from cover</a:t>
            </a:r>
          </a:p>
          <a:p>
            <a:pPr>
              <a:buNone/>
            </a:pPr>
            <a:r>
              <a:rPr lang="en-US" sz="3600" dirty="0" smtClean="0"/>
              <a:t> </a:t>
            </a:r>
          </a:p>
          <a:p>
            <a:pPr>
              <a:buNone/>
            </a:pPr>
            <a:endParaRPr lang="en-US" dirty="0" smtClean="0"/>
          </a:p>
          <a:p>
            <a:pPr>
              <a:buNone/>
            </a:pPr>
            <a:r>
              <a:rPr lang="en-US" dirty="0" smtClean="0"/>
              <a:t> </a:t>
            </a:r>
          </a:p>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10" name="TextBox 9"/>
          <p:cNvSpPr txBox="1"/>
          <p:nvPr/>
        </p:nvSpPr>
        <p:spPr>
          <a:xfrm>
            <a:off x="5257800" y="1536918"/>
            <a:ext cx="3429000" cy="1815882"/>
          </a:xfrm>
          <a:prstGeom prst="rect">
            <a:avLst/>
          </a:prstGeom>
          <a:noFill/>
        </p:spPr>
        <p:txBody>
          <a:bodyPr wrap="square" rtlCol="0">
            <a:spAutoFit/>
          </a:bodyPr>
          <a:lstStyle/>
          <a:p>
            <a:r>
              <a:rPr lang="en-US" sz="2800" dirty="0"/>
              <a:t>Remove cover and diaphragm, inspect diaphragm for holes or tears</a:t>
            </a:r>
          </a:p>
        </p:txBody>
      </p:sp>
      <p:pic>
        <p:nvPicPr>
          <p:cNvPr id="14" name="Content Placeholder 13"/>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9897" t="25615" r="10120" b="11721"/>
          <a:stretch/>
        </p:blipFill>
        <p:spPr>
          <a:xfrm>
            <a:off x="152400" y="3518172"/>
            <a:ext cx="4178914" cy="2806428"/>
          </a:xfr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5625" r="13182" b="8485"/>
          <a:stretch/>
        </p:blipFill>
        <p:spPr>
          <a:xfrm>
            <a:off x="4781550" y="3287265"/>
            <a:ext cx="4133850" cy="3494535"/>
          </a:xfrm>
          <a:prstGeom prst="rect">
            <a:avLst/>
          </a:prstGeom>
        </p:spPr>
      </p:pic>
    </p:spTree>
    <p:extLst>
      <p:ext uri="{BB962C8B-B14F-4D97-AF65-F5344CB8AC3E}">
        <p14:creationId xmlns:p14="http://schemas.microsoft.com/office/powerpoint/2010/main" val="193033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Super Flow 455  </a:t>
            </a:r>
            <a:endParaRPr lang="en-US" dirty="0"/>
          </a:p>
        </p:txBody>
      </p:sp>
      <p:sp>
        <p:nvSpPr>
          <p:cNvPr id="5" name="Content Placeholder 4"/>
          <p:cNvSpPr>
            <a:spLocks noGrp="1"/>
          </p:cNvSpPr>
          <p:nvPr>
            <p:ph sz="half" idx="1"/>
          </p:nvPr>
        </p:nvSpPr>
        <p:spPr>
          <a:xfrm>
            <a:off x="0" y="1295400"/>
            <a:ext cx="9067800" cy="1371600"/>
          </a:xfrm>
        </p:spPr>
        <p:txBody>
          <a:bodyPr>
            <a:normAutofit lnSpcReduction="10000"/>
          </a:bodyPr>
          <a:lstStyle/>
          <a:p>
            <a:r>
              <a:rPr lang="en-US" dirty="0" smtClean="0"/>
              <a:t>Inspect interior of regulator for foreign matter and remove if necessary</a:t>
            </a:r>
          </a:p>
          <a:p>
            <a:pPr>
              <a:buNone/>
            </a:pPr>
            <a:r>
              <a:rPr lang="en-US" dirty="0" smtClean="0"/>
              <a:t> </a:t>
            </a:r>
          </a:p>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9" name="Content Placeholder 8"/>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7547" t="7776" r="7718" b="4860"/>
          <a:stretch/>
        </p:blipFill>
        <p:spPr>
          <a:xfrm>
            <a:off x="2895600" y="2029832"/>
            <a:ext cx="6019800" cy="4654986"/>
          </a:xfrm>
        </p:spPr>
      </p:pic>
      <p:sp>
        <p:nvSpPr>
          <p:cNvPr id="10" name="TextBox 9"/>
          <p:cNvSpPr txBox="1"/>
          <p:nvPr/>
        </p:nvSpPr>
        <p:spPr>
          <a:xfrm>
            <a:off x="76200" y="2852678"/>
            <a:ext cx="2743200" cy="2862322"/>
          </a:xfrm>
          <a:prstGeom prst="rect">
            <a:avLst/>
          </a:prstGeom>
          <a:noFill/>
        </p:spPr>
        <p:txBody>
          <a:bodyPr wrap="square" rtlCol="0">
            <a:spAutoFit/>
          </a:bodyPr>
          <a:lstStyle/>
          <a:p>
            <a:pPr marL="285750" indent="-285750">
              <a:buFont typeface="Arial" pitchFamily="34" charset="0"/>
              <a:buChar char="•"/>
            </a:pPr>
            <a:r>
              <a:rPr lang="en-US" dirty="0" smtClean="0"/>
              <a:t>Check regulator exhaust valve for warping, distortion, stiffness, and or damage</a:t>
            </a:r>
          </a:p>
          <a:p>
            <a:pPr marL="285750" indent="-285750">
              <a:buFont typeface="Arial" pitchFamily="34" charset="0"/>
              <a:buChar char="•"/>
            </a:pPr>
            <a:endParaRPr lang="en-US" dirty="0"/>
          </a:p>
          <a:p>
            <a:pPr marL="285750" indent="-285750">
              <a:buFont typeface="Arial" pitchFamily="34" charset="0"/>
              <a:buChar char="•"/>
            </a:pPr>
            <a:r>
              <a:rPr lang="en-US" dirty="0" smtClean="0"/>
              <a:t>Check exhaust valve seat spokes for damage</a:t>
            </a:r>
          </a:p>
          <a:p>
            <a:pPr marL="285750" indent="-285750">
              <a:buFont typeface="Arial" pitchFamily="34" charset="0"/>
              <a:buChar char="•"/>
            </a:pPr>
            <a:endParaRPr lang="en-US" dirty="0"/>
          </a:p>
          <a:p>
            <a:pPr marL="285750" indent="-285750">
              <a:buFont typeface="Arial" pitchFamily="34" charset="0"/>
              <a:buChar char="•"/>
            </a:pPr>
            <a:r>
              <a:rPr lang="en-US" dirty="0" smtClean="0"/>
              <a:t>If any damage present replace components </a:t>
            </a:r>
            <a:endParaRPr lang="en-US" dirty="0"/>
          </a:p>
        </p:txBody>
      </p:sp>
      <p:cxnSp>
        <p:nvCxnSpPr>
          <p:cNvPr id="12" name="Straight Arrow Connector 11"/>
          <p:cNvCxnSpPr/>
          <p:nvPr/>
        </p:nvCxnSpPr>
        <p:spPr>
          <a:xfrm>
            <a:off x="4800600" y="4801609"/>
            <a:ext cx="914400" cy="16521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48400" y="4411280"/>
            <a:ext cx="609600" cy="2202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736</Words>
  <Application>Microsoft Office PowerPoint</Application>
  <PresentationFormat>On-screen Show (4:3)</PresentationFormat>
  <Paragraphs>117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KIRBY MORGAN DIVE SYSTEMS INCORPORATED  MAINTENANCE AND REPAIR TECHNICIAN TRAINING </vt:lpstr>
      <vt:lpstr>Super Flow 455 Stainless  Balanced Regulator </vt:lpstr>
      <vt:lpstr>Super Flow 455 </vt:lpstr>
      <vt:lpstr>Super Flow 455 Stainless  Balanced Regulator </vt:lpstr>
      <vt:lpstr>Super Flow 455 </vt:lpstr>
      <vt:lpstr>Super Flow 455 </vt:lpstr>
      <vt:lpstr>Super Flow 455    Disassembly</vt:lpstr>
      <vt:lpstr>Super Flow 455  </vt:lpstr>
      <vt:lpstr>Super Flow 455 Adjustments </vt:lpstr>
      <vt:lpstr>Super Flow 455 </vt:lpstr>
      <vt:lpstr>Super Flow 455 </vt:lpstr>
      <vt:lpstr>Super Flow 455 </vt:lpstr>
      <vt:lpstr>Super Flow 455 </vt:lpstr>
      <vt:lpstr>Super Flow 455 </vt:lpstr>
      <vt:lpstr>Super Flow 455 </vt:lpstr>
      <vt:lpstr>Super Flow 455 </vt:lpstr>
      <vt:lpstr>Super Flow 455 </vt:lpstr>
      <vt:lpstr>Super Flow 455 </vt:lpstr>
      <vt:lpstr>Super Flow 455 </vt:lpstr>
      <vt:lpstr>Super Flow 455 </vt:lpstr>
      <vt:lpstr>Super Flow 455 </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dc:creator>
  <cp:lastModifiedBy>Rocky</cp:lastModifiedBy>
  <cp:revision>134</cp:revision>
  <dcterms:created xsi:type="dcterms:W3CDTF">2009-07-07T18:55:32Z</dcterms:created>
  <dcterms:modified xsi:type="dcterms:W3CDTF">2014-05-22T13:43:36Z</dcterms:modified>
</cp:coreProperties>
</file>