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89" r:id="rId2"/>
    <p:sldId id="291" r:id="rId3"/>
    <p:sldId id="293" r:id="rId4"/>
    <p:sldId id="296" r:id="rId5"/>
    <p:sldId id="297" r:id="rId6"/>
    <p:sldId id="295" r:id="rId7"/>
    <p:sldId id="257" r:id="rId8"/>
    <p:sldId id="258" r:id="rId9"/>
    <p:sldId id="259" r:id="rId10"/>
    <p:sldId id="260" r:id="rId11"/>
    <p:sldId id="261" r:id="rId12"/>
    <p:sldId id="262" r:id="rId13"/>
    <p:sldId id="263" r:id="rId14"/>
    <p:sldId id="264" r:id="rId15"/>
    <p:sldId id="292"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94" r:id="rId29"/>
    <p:sldId id="300" r:id="rId30"/>
    <p:sldId id="278" r:id="rId31"/>
    <p:sldId id="277" r:id="rId32"/>
    <p:sldId id="301" r:id="rId33"/>
    <p:sldId id="279" r:id="rId34"/>
    <p:sldId id="280" r:id="rId35"/>
    <p:sldId id="298" r:id="rId36"/>
    <p:sldId id="281" r:id="rId37"/>
    <p:sldId id="282" r:id="rId38"/>
    <p:sldId id="299" r:id="rId39"/>
    <p:sldId id="283" r:id="rId40"/>
    <p:sldId id="284" r:id="rId41"/>
    <p:sldId id="285" r:id="rId42"/>
    <p:sldId id="286" r:id="rId43"/>
    <p:sldId id="287" r:id="rId44"/>
    <p:sldId id="288" r:id="rId45"/>
    <p:sldId id="29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D969D7-0967-4FC4-A689-DCCEF43F96AD}" type="datetimeFigureOut">
              <a:rPr lang="en-US" smtClean="0"/>
              <a:pPr/>
              <a:t>7/20/2016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59DFAB-44FB-4941-BAA8-B8361D83CCD1}" type="slidenum">
              <a:rPr lang="en-US" smtClean="0"/>
              <a:pPr/>
              <a:t>‹#›</a:t>
            </a:fld>
            <a:endParaRPr lang="en-US"/>
          </a:p>
        </p:txBody>
      </p:sp>
    </p:spTree>
    <p:extLst>
      <p:ext uri="{BB962C8B-B14F-4D97-AF65-F5344CB8AC3E}">
        <p14:creationId xmlns:p14="http://schemas.microsoft.com/office/powerpoint/2010/main" val="214241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Conduct continuity</a:t>
            </a:r>
            <a:r>
              <a:rPr lang="en-US" baseline="0" dirty="0" smtClean="0"/>
              <a:t> check on complete system </a:t>
            </a:r>
          </a:p>
          <a:p>
            <a:r>
              <a:rPr lang="en-US" baseline="0" dirty="0" smtClean="0"/>
              <a:t>Match all components</a:t>
            </a:r>
          </a:p>
          <a:p>
            <a:r>
              <a:rPr lang="en-US" baseline="0" dirty="0" smtClean="0"/>
              <a:t>Keep clean</a:t>
            </a:r>
            <a:endParaRPr lang="en-US" dirty="0"/>
          </a:p>
        </p:txBody>
      </p:sp>
      <p:sp>
        <p:nvSpPr>
          <p:cNvPr id="4" name="Slide Number Placeholder 3"/>
          <p:cNvSpPr>
            <a:spLocks noGrp="1"/>
          </p:cNvSpPr>
          <p:nvPr>
            <p:ph type="sldNum" sz="quarter" idx="10"/>
          </p:nvPr>
        </p:nvSpPr>
        <p:spPr/>
        <p:txBody>
          <a:bodyPr/>
          <a:lstStyle/>
          <a:p>
            <a:fld id="{30BD1EA0-20F0-4C83-8A82-45FB3F53797A}" type="slidenum">
              <a:rPr lang="en-US" smtClean="0"/>
              <a:pPr/>
              <a:t>14</a:t>
            </a:fld>
            <a:endParaRPr lang="en-US" dirty="0"/>
          </a:p>
        </p:txBody>
      </p:sp>
    </p:spTree>
    <p:extLst>
      <p:ext uri="{BB962C8B-B14F-4D97-AF65-F5344CB8AC3E}">
        <p14:creationId xmlns:p14="http://schemas.microsoft.com/office/powerpoint/2010/main" val="1602172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Conduct continuity</a:t>
            </a:r>
            <a:r>
              <a:rPr lang="en-US" baseline="0" dirty="0" smtClean="0"/>
              <a:t> check on complete system </a:t>
            </a:r>
          </a:p>
          <a:p>
            <a:r>
              <a:rPr lang="en-US" baseline="0" dirty="0" smtClean="0"/>
              <a:t>Match all components</a:t>
            </a:r>
          </a:p>
          <a:p>
            <a:r>
              <a:rPr lang="en-US" baseline="0" dirty="0" smtClean="0"/>
              <a:t>Keep clean</a:t>
            </a:r>
            <a:endParaRPr lang="en-US" dirty="0"/>
          </a:p>
        </p:txBody>
      </p:sp>
      <p:sp>
        <p:nvSpPr>
          <p:cNvPr id="4" name="Slide Number Placeholder 3"/>
          <p:cNvSpPr>
            <a:spLocks noGrp="1"/>
          </p:cNvSpPr>
          <p:nvPr>
            <p:ph type="sldNum" sz="quarter" idx="10"/>
          </p:nvPr>
        </p:nvSpPr>
        <p:spPr/>
        <p:txBody>
          <a:bodyPr/>
          <a:lstStyle/>
          <a:p>
            <a:fld id="{30BD1EA0-20F0-4C83-8A82-45FB3F53797A}" type="slidenum">
              <a:rPr lang="en-US" smtClean="0"/>
              <a:pPr/>
              <a:t>15</a:t>
            </a:fld>
            <a:endParaRPr lang="en-US" dirty="0"/>
          </a:p>
        </p:txBody>
      </p:sp>
    </p:spTree>
    <p:extLst>
      <p:ext uri="{BB962C8B-B14F-4D97-AF65-F5344CB8AC3E}">
        <p14:creationId xmlns:p14="http://schemas.microsoft.com/office/powerpoint/2010/main" val="2118939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E00EF9-CC6F-43F7-AE06-3ED8B7CA38E0}" type="datetimeFigureOut">
              <a:rPr lang="en-US" smtClean="0"/>
              <a:pPr/>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00EF9-CC6F-43F7-AE06-3ED8B7CA38E0}" type="datetimeFigureOut">
              <a:rPr lang="en-US" smtClean="0"/>
              <a:pPr/>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00EF9-CC6F-43F7-AE06-3ED8B7CA38E0}" type="datetimeFigureOut">
              <a:rPr lang="en-US" smtClean="0"/>
              <a:pPr/>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E00EF9-CC6F-43F7-AE06-3ED8B7CA38E0}" type="datetimeFigureOut">
              <a:rPr lang="en-US" smtClean="0"/>
              <a:pPr/>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E00EF9-CC6F-43F7-AE06-3ED8B7CA38E0}" type="datetimeFigureOut">
              <a:rPr lang="en-US" smtClean="0"/>
              <a:pPr/>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E00EF9-CC6F-43F7-AE06-3ED8B7CA38E0}" type="datetimeFigureOut">
              <a:rPr lang="en-US" smtClean="0"/>
              <a:pPr/>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E00EF9-CC6F-43F7-AE06-3ED8B7CA38E0}" type="datetimeFigureOut">
              <a:rPr lang="en-US" smtClean="0"/>
              <a:pPr/>
              <a:t>7/20/2016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E00EF9-CC6F-43F7-AE06-3ED8B7CA38E0}" type="datetimeFigureOut">
              <a:rPr lang="en-US" smtClean="0"/>
              <a:pPr/>
              <a:t>7/20/2016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00EF9-CC6F-43F7-AE06-3ED8B7CA38E0}" type="datetimeFigureOut">
              <a:rPr lang="en-US" smtClean="0"/>
              <a:pPr/>
              <a:t>7/20/2016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E00EF9-CC6F-43F7-AE06-3ED8B7CA38E0}" type="datetimeFigureOut">
              <a:rPr lang="en-US" smtClean="0"/>
              <a:pPr/>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E00EF9-CC6F-43F7-AE06-3ED8B7CA38E0}" type="datetimeFigureOut">
              <a:rPr lang="en-US" smtClean="0"/>
              <a:pPr/>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6B395-DBC7-4F6E-B4E2-6FE28E6B33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00EF9-CC6F-43F7-AE06-3ED8B7CA38E0}" type="datetimeFigureOut">
              <a:rPr lang="en-US" smtClean="0"/>
              <a:pPr/>
              <a:t>7/20/2016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6B395-DBC7-4F6E-B4E2-6FE28E6B33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divelab@aol..com" TargetMode="External"/><Relationship Id="rId4" Type="http://schemas.openxmlformats.org/officeDocument/2006/relationships/hyperlink" Target="http://www.divelab.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6" name="Title 3"/>
          <p:cNvSpPr>
            <a:spLocks noGrp="1"/>
          </p:cNvSpPr>
          <p:nvPr>
            <p:ph type="title"/>
          </p:nvPr>
        </p:nvSpPr>
        <p:spPr/>
        <p:txBody>
          <a:bodyPr>
            <a:noAutofit/>
          </a:bodyPr>
          <a:lstStyle/>
          <a:p>
            <a:r>
              <a:rPr lang="en-US" sz="3600" b="1" dirty="0" smtClean="0"/>
              <a:t>All Models of KMDSI Helmets </a:t>
            </a:r>
            <a:endParaRPr lang="en-US" sz="3600" dirty="0"/>
          </a:p>
        </p:txBody>
      </p:sp>
      <p:pic>
        <p:nvPicPr>
          <p:cNvPr id="9" name="Content Placeholder 8" descr="DSCN1719.JPG"/>
          <p:cNvPicPr>
            <a:picLocks noGrp="1" noChangeAspect="1"/>
          </p:cNvPicPr>
          <p:nvPr>
            <p:ph idx="1"/>
          </p:nvPr>
        </p:nvPicPr>
        <p:blipFill>
          <a:blip r:embed="rId4" cstate="print"/>
          <a:stretch>
            <a:fillRect/>
          </a:stretch>
        </p:blipFill>
        <p:spPr>
          <a:xfrm>
            <a:off x="1066800" y="1371600"/>
            <a:ext cx="7010400" cy="5257800"/>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3" name="Content Placeholder 2"/>
          <p:cNvSpPr>
            <a:spLocks noGrp="1"/>
          </p:cNvSpPr>
          <p:nvPr>
            <p:ph sz="half" idx="1"/>
          </p:nvPr>
        </p:nvSpPr>
        <p:spPr>
          <a:xfrm>
            <a:off x="457200" y="2057400"/>
            <a:ext cx="4038600" cy="3657600"/>
          </a:xfrm>
        </p:spPr>
        <p:txBody>
          <a:bodyPr/>
          <a:lstStyle/>
          <a:p>
            <a:pPr lvl="0"/>
            <a:endParaRPr lang="en-US" dirty="0" smtClean="0"/>
          </a:p>
          <a:p>
            <a:pPr lvl="0"/>
            <a:r>
              <a:rPr lang="en-US" dirty="0" smtClean="0"/>
              <a:t>Ensure all snaps are in good condition, operable and all are used</a:t>
            </a:r>
          </a:p>
          <a:p>
            <a:pPr lvl="0"/>
            <a:endParaRPr lang="en-US" dirty="0" smtClean="0"/>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16200000">
            <a:off x="4538662" y="2328862"/>
            <a:ext cx="4914900" cy="3686175"/>
          </a:xfrm>
        </p:spPr>
      </p:pic>
      <p:pic>
        <p:nvPicPr>
          <p:cNvPr id="5"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0" y="0"/>
            <a:ext cx="1028700" cy="10287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idx="1"/>
          </p:nvPr>
        </p:nvSpPr>
        <p:spPr/>
        <p:txBody>
          <a:bodyPr>
            <a:normAutofit fontScale="85000" lnSpcReduction="10000"/>
          </a:bodyPr>
          <a:lstStyle/>
          <a:p>
            <a:pPr>
              <a:buNone/>
            </a:pPr>
            <a:r>
              <a:rPr lang="en-US" dirty="0" smtClean="0"/>
              <a:t>The main causes of CO</a:t>
            </a:r>
            <a:r>
              <a:rPr lang="en-US" baseline="-25000" dirty="0" smtClean="0"/>
              <a:t>2 </a:t>
            </a:r>
            <a:r>
              <a:rPr lang="en-US" dirty="0" smtClean="0"/>
              <a:t>build up in any Demand Mode Helmet:</a:t>
            </a:r>
          </a:p>
          <a:p>
            <a:endParaRPr lang="en-US" dirty="0" smtClean="0"/>
          </a:p>
          <a:p>
            <a:r>
              <a:rPr lang="en-US" dirty="0" smtClean="0"/>
              <a:t>Poor Oral Nasal Mask seal</a:t>
            </a:r>
          </a:p>
          <a:p>
            <a:endParaRPr lang="en-US" dirty="0" smtClean="0"/>
          </a:p>
          <a:p>
            <a:r>
              <a:rPr lang="en-US" dirty="0" smtClean="0"/>
              <a:t>High breathing resistance resulting from improper regulator adjustment</a:t>
            </a:r>
          </a:p>
          <a:p>
            <a:endParaRPr lang="en-US" dirty="0" smtClean="0"/>
          </a:p>
          <a:p>
            <a:r>
              <a:rPr lang="en-US" dirty="0" smtClean="0"/>
              <a:t>Diving beyond the performance capability of the equipment or the system supporting the equipment</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idx="1"/>
          </p:nvPr>
        </p:nvSpPr>
        <p:spPr/>
        <p:txBody>
          <a:bodyPr>
            <a:normAutofit fontScale="85000" lnSpcReduction="20000"/>
          </a:bodyPr>
          <a:lstStyle/>
          <a:p>
            <a:r>
              <a:rPr lang="en-US" dirty="0" smtClean="0"/>
              <a:t>Remove Earphones from their holders, remove the covers from the Earphones, inspect for corrosion and damage</a:t>
            </a:r>
          </a:p>
          <a:p>
            <a:endParaRPr lang="en-US" dirty="0" smtClean="0"/>
          </a:p>
          <a:p>
            <a:r>
              <a:rPr lang="en-US" dirty="0" smtClean="0"/>
              <a:t>Clean repair or replace as necessary</a:t>
            </a:r>
          </a:p>
          <a:p>
            <a:endParaRPr lang="en-US" dirty="0" smtClean="0"/>
          </a:p>
          <a:p>
            <a:r>
              <a:rPr lang="en-US" dirty="0" smtClean="0"/>
              <a:t>Remove the Microphone from the Oral Nasal Mask, remove the Cover from the Microphone and inspect</a:t>
            </a:r>
          </a:p>
          <a:p>
            <a:endParaRPr lang="en-US" dirty="0" smtClean="0"/>
          </a:p>
          <a:p>
            <a:pPr lvl="0"/>
            <a:r>
              <a:rPr lang="en-US" dirty="0" smtClean="0"/>
              <a:t>Check wire connections, solder joints, they should be solid and no corrosion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p:txBody>
          <a:bodyPr>
            <a:normAutofit fontScale="92500" lnSpcReduction="10000"/>
          </a:bodyPr>
          <a:lstStyle/>
          <a:p>
            <a:r>
              <a:rPr lang="en-US" dirty="0" smtClean="0"/>
              <a:t>If the Mylar is torn or loose, the speaker should be replaced</a:t>
            </a:r>
          </a:p>
          <a:p>
            <a:endParaRPr lang="en-US" dirty="0" smtClean="0"/>
          </a:p>
          <a:p>
            <a:r>
              <a:rPr lang="en-US" dirty="0" smtClean="0"/>
              <a:t>The speakers are chrome plated to resist corrosion</a:t>
            </a:r>
          </a:p>
          <a:p>
            <a:endParaRPr lang="en-US" dirty="0" smtClean="0"/>
          </a:p>
          <a:p>
            <a:r>
              <a:rPr lang="en-US" dirty="0" smtClean="0"/>
              <a:t>Mylar speakers last longer than cardboard type</a:t>
            </a:r>
          </a:p>
          <a:p>
            <a:pPr>
              <a:buNone/>
            </a:pPr>
            <a:endParaRPr lang="en-US" dirty="0" smtClean="0"/>
          </a:p>
          <a:p>
            <a:r>
              <a:rPr lang="en-US" dirty="0" smtClean="0"/>
              <a:t>Guidance O&amp;M Manual</a:t>
            </a:r>
          </a:p>
          <a:p>
            <a:endParaRPr lang="en-US" dirty="0" smtClean="0"/>
          </a:p>
          <a:p>
            <a:pPr>
              <a:buNone/>
            </a:pPr>
            <a:endParaRPr lang="en-US" dirty="0"/>
          </a:p>
        </p:txBody>
      </p:sp>
      <p:pic>
        <p:nvPicPr>
          <p:cNvPr id="14" name="Content Placeholder 13" descr="DSCN1953.JPG"/>
          <p:cNvPicPr>
            <a:picLocks noGrp="1" noChangeAspect="1"/>
          </p:cNvPicPr>
          <p:nvPr>
            <p:ph sz="half" idx="2"/>
          </p:nvPr>
        </p:nvPicPr>
        <p:blipFill>
          <a:blip r:embed="rId4" cstate="print"/>
          <a:srcRect l="3400" t="11006" b="8491"/>
          <a:stretch>
            <a:fillRect/>
          </a:stretch>
        </p:blipFill>
        <p:spPr>
          <a:xfrm rot="5400000">
            <a:off x="4092042" y="2430725"/>
            <a:ext cx="4998516" cy="31242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t>Top Ten Reasons</a:t>
            </a:r>
            <a:r>
              <a:rPr lang="en-US" sz="3200" dirty="0" smtClean="0"/>
              <a:t/>
            </a:r>
            <a:br>
              <a:rPr lang="en-US" sz="3200" dirty="0" smtClean="0"/>
            </a:br>
            <a:r>
              <a:rPr lang="en-US" sz="3200" dirty="0" smtClean="0"/>
              <a:t> Communication systems Fail</a:t>
            </a:r>
            <a:endParaRPr lang="en-US" sz="3200" dirty="0"/>
          </a:p>
        </p:txBody>
      </p:sp>
      <p:sp>
        <p:nvSpPr>
          <p:cNvPr id="5" name="Content Placeholder 4"/>
          <p:cNvSpPr>
            <a:spLocks noGrp="1"/>
          </p:cNvSpPr>
          <p:nvPr>
            <p:ph sz="half" idx="1"/>
          </p:nvPr>
        </p:nvSpPr>
        <p:spPr/>
        <p:txBody>
          <a:bodyPr>
            <a:normAutofit fontScale="92500"/>
          </a:bodyPr>
          <a:lstStyle/>
          <a:p>
            <a:r>
              <a:rPr lang="en-US" b="1" dirty="0" smtClean="0"/>
              <a:t>Corrosion   </a:t>
            </a:r>
            <a:endParaRPr lang="en-US" dirty="0" smtClean="0"/>
          </a:p>
          <a:p>
            <a:endParaRPr lang="en-US" dirty="0" smtClean="0"/>
          </a:p>
          <a:p>
            <a:r>
              <a:rPr lang="en-US" dirty="0" smtClean="0"/>
              <a:t>Mismatched components</a:t>
            </a:r>
          </a:p>
          <a:p>
            <a:endParaRPr lang="en-US" dirty="0" smtClean="0"/>
          </a:p>
          <a:p>
            <a:r>
              <a:rPr lang="en-US" dirty="0" smtClean="0"/>
              <a:t>Short circuit  </a:t>
            </a:r>
          </a:p>
          <a:p>
            <a:endParaRPr lang="en-US" dirty="0" smtClean="0"/>
          </a:p>
          <a:p>
            <a:r>
              <a:rPr lang="en-US" dirty="0" smtClean="0"/>
              <a:t>Communication posts</a:t>
            </a:r>
          </a:p>
          <a:p>
            <a:endParaRPr lang="en-US" dirty="0" smtClean="0"/>
          </a:p>
          <a:p>
            <a:r>
              <a:rPr lang="en-US" dirty="0" smtClean="0"/>
              <a:t>Crossed wire connection</a:t>
            </a:r>
          </a:p>
          <a:p>
            <a:endParaRPr lang="en-US" dirty="0" smtClean="0"/>
          </a:p>
          <a:p>
            <a:endParaRPr lang="en-US" dirty="0"/>
          </a:p>
        </p:txBody>
      </p:sp>
      <p:sp>
        <p:nvSpPr>
          <p:cNvPr id="7" name="Text Placeholder 6"/>
          <p:cNvSpPr>
            <a:spLocks noGrp="1"/>
          </p:cNvSpPr>
          <p:nvPr>
            <p:ph sz="half" idx="2"/>
          </p:nvPr>
        </p:nvSpPr>
        <p:spPr/>
        <p:txBody>
          <a:bodyPr>
            <a:normAutofit fontScale="92500"/>
          </a:bodyPr>
          <a:lstStyle/>
          <a:p>
            <a:r>
              <a:rPr lang="en-US" dirty="0" smtClean="0"/>
              <a:t>Communication box</a:t>
            </a:r>
          </a:p>
          <a:p>
            <a:endParaRPr lang="en-US" dirty="0" smtClean="0"/>
          </a:p>
          <a:p>
            <a:r>
              <a:rPr lang="en-US" dirty="0" smtClean="0"/>
              <a:t>Umbilical comm wire</a:t>
            </a:r>
          </a:p>
          <a:p>
            <a:endParaRPr lang="en-US" dirty="0" smtClean="0"/>
          </a:p>
          <a:p>
            <a:r>
              <a:rPr lang="en-US" dirty="0" smtClean="0"/>
              <a:t>Broken wires/Strands</a:t>
            </a:r>
          </a:p>
          <a:p>
            <a:endParaRPr lang="en-US" dirty="0" smtClean="0"/>
          </a:p>
          <a:p>
            <a:r>
              <a:rPr lang="en-US" dirty="0" smtClean="0"/>
              <a:t>Flooded connections</a:t>
            </a:r>
          </a:p>
          <a:p>
            <a:endParaRPr lang="en-US" dirty="0" smtClean="0"/>
          </a:p>
          <a:p>
            <a:r>
              <a:rPr lang="en-US" dirty="0" smtClean="0"/>
              <a:t>Solder joints</a:t>
            </a:r>
          </a:p>
          <a:p>
            <a:endParaRPr lang="en-US" dirty="0" smtClean="0"/>
          </a:p>
          <a:p>
            <a:endParaRPr lang="en-US" dirty="0" smtClean="0"/>
          </a:p>
          <a:p>
            <a:endParaRPr lang="en-US" dirty="0"/>
          </a:p>
        </p:txBody>
      </p:sp>
      <p:pic>
        <p:nvPicPr>
          <p:cNvPr id="3" name="Picture 2"/>
          <p:cNvPicPr>
            <a:picLocks noChangeAspect="1" noChangeArrowheads="1"/>
          </p:cNvPicPr>
          <p:nvPr/>
        </p:nvPicPr>
        <p:blipFill>
          <a:blip r:embed="rId3" cstate="print"/>
          <a:srcRect/>
          <a:stretch>
            <a:fillRect/>
          </a:stretch>
        </p:blipFill>
        <p:spPr bwMode="auto">
          <a:xfrm>
            <a:off x="0" y="0"/>
            <a:ext cx="1028700" cy="10287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7785652" y="1"/>
            <a:ext cx="1358348"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dirty="0" smtClean="0"/>
              <a:t>#1 Reason</a:t>
            </a:r>
            <a:r>
              <a:rPr lang="en-US" sz="3200" dirty="0" smtClean="0"/>
              <a:t/>
            </a:r>
            <a:br>
              <a:rPr lang="en-US" sz="3200" dirty="0" smtClean="0"/>
            </a:br>
            <a:r>
              <a:rPr lang="en-US" sz="3200" dirty="0" smtClean="0"/>
              <a:t> Communication systems Fail</a:t>
            </a:r>
            <a:endParaRPr lang="en-US" sz="3200" dirty="0"/>
          </a:p>
        </p:txBody>
      </p:sp>
      <p:sp>
        <p:nvSpPr>
          <p:cNvPr id="10" name="Text Placeholder 9"/>
          <p:cNvSpPr>
            <a:spLocks noGrp="1"/>
          </p:cNvSpPr>
          <p:nvPr>
            <p:ph type="body" idx="1"/>
          </p:nvPr>
        </p:nvSpPr>
        <p:spPr/>
        <p:txBody>
          <a:bodyPr/>
          <a:lstStyle/>
          <a:p>
            <a:pPr algn="ctr"/>
            <a:r>
              <a:rPr lang="en-US" dirty="0" smtClean="0"/>
              <a:t>Corrosion   </a:t>
            </a:r>
          </a:p>
        </p:txBody>
      </p:sp>
      <p:sp>
        <p:nvSpPr>
          <p:cNvPr id="11" name="Text Placeholder 10"/>
          <p:cNvSpPr>
            <a:spLocks noGrp="1"/>
          </p:cNvSpPr>
          <p:nvPr>
            <p:ph type="body" sz="quarter" idx="3"/>
          </p:nvPr>
        </p:nvSpPr>
        <p:spPr/>
        <p:txBody>
          <a:bodyPr/>
          <a:lstStyle/>
          <a:p>
            <a:endParaRPr lang="en-US"/>
          </a:p>
        </p:txBody>
      </p:sp>
      <p:sp>
        <p:nvSpPr>
          <p:cNvPr id="7" name="Text Placeholder 6"/>
          <p:cNvSpPr>
            <a:spLocks noGrp="1"/>
          </p:cNvSpPr>
          <p:nvPr>
            <p:ph sz="quarter" idx="4"/>
          </p:nvPr>
        </p:nvSpPr>
        <p:spPr/>
        <p:txBody>
          <a:bodyPr>
            <a:normAutofit/>
          </a:bodyPr>
          <a:lstStyle/>
          <a:p>
            <a:endParaRPr lang="en-US" dirty="0" smtClean="0"/>
          </a:p>
          <a:p>
            <a:endParaRPr lang="en-US" dirty="0" smtClean="0"/>
          </a:p>
          <a:p>
            <a:endParaRPr lang="en-US" dirty="0" smtClean="0"/>
          </a:p>
          <a:p>
            <a:endParaRPr lang="en-US" dirty="0"/>
          </a:p>
        </p:txBody>
      </p:sp>
      <p:pic>
        <p:nvPicPr>
          <p:cNvPr id="3" name="Picture 2"/>
          <p:cNvPicPr>
            <a:picLocks noChangeAspect="1" noChangeArrowheads="1"/>
          </p:cNvPicPr>
          <p:nvPr/>
        </p:nvPicPr>
        <p:blipFill>
          <a:blip r:embed="rId3" cstate="print"/>
          <a:srcRect/>
          <a:stretch>
            <a:fillRect/>
          </a:stretch>
        </p:blipFill>
        <p:spPr bwMode="auto">
          <a:xfrm>
            <a:off x="0" y="0"/>
            <a:ext cx="1028700" cy="10287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7785652" y="1"/>
            <a:ext cx="1358348" cy="1143000"/>
          </a:xfrm>
          <a:prstGeom prst="rect">
            <a:avLst/>
          </a:prstGeom>
          <a:noFill/>
          <a:ln w="9525">
            <a:noFill/>
            <a:miter lim="800000"/>
            <a:headEnd/>
            <a:tailEnd/>
          </a:ln>
        </p:spPr>
      </p:pic>
      <p:pic>
        <p:nvPicPr>
          <p:cNvPr id="9" name="Picture 8" descr="DSCN2372.JPG"/>
          <p:cNvPicPr>
            <a:picLocks noChangeAspect="1"/>
          </p:cNvPicPr>
          <p:nvPr/>
        </p:nvPicPr>
        <p:blipFill>
          <a:blip r:embed="rId5" cstate="print"/>
          <a:srcRect l="41667" t="15556" r="9167" b="20000"/>
          <a:stretch>
            <a:fillRect/>
          </a:stretch>
        </p:blipFill>
        <p:spPr>
          <a:xfrm>
            <a:off x="4648200" y="2276958"/>
            <a:ext cx="3962400" cy="3895241"/>
          </a:xfrm>
          <a:prstGeom prst="rect">
            <a:avLst/>
          </a:prstGeom>
        </p:spPr>
      </p:pic>
      <p:pic>
        <p:nvPicPr>
          <p:cNvPr id="14" name="Content Placeholder 13" descr="DSCN2371.JPG"/>
          <p:cNvPicPr>
            <a:picLocks noGrp="1" noChangeAspect="1"/>
          </p:cNvPicPr>
          <p:nvPr>
            <p:ph sz="half" idx="2"/>
          </p:nvPr>
        </p:nvPicPr>
        <p:blipFill>
          <a:blip r:embed="rId6" cstate="print"/>
          <a:srcRect l="28291" r="17014" b="21002"/>
          <a:stretch>
            <a:fillRect/>
          </a:stretch>
        </p:blipFill>
        <p:spPr>
          <a:xfrm>
            <a:off x="533400" y="2286000"/>
            <a:ext cx="3616686" cy="3917752"/>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p:txBody>
          <a:bodyPr>
            <a:normAutofit/>
          </a:bodyPr>
          <a:lstStyle/>
          <a:p>
            <a:endParaRPr lang="en-US" dirty="0" smtClean="0"/>
          </a:p>
          <a:p>
            <a:endParaRPr lang="en-US" dirty="0" smtClean="0"/>
          </a:p>
          <a:p>
            <a:r>
              <a:rPr lang="en-US" dirty="0" smtClean="0"/>
              <a:t>Remove the Nose-Clearing Device, clean and inspect the Nose-Clearing Pad, and Shaft</a:t>
            </a:r>
          </a:p>
          <a:p>
            <a:endParaRPr lang="en-US" dirty="0" smtClean="0"/>
          </a:p>
          <a:p>
            <a:r>
              <a:rPr lang="en-US" dirty="0" smtClean="0"/>
              <a:t>Guidance O&amp;M Manual</a:t>
            </a:r>
          </a:p>
        </p:txBody>
      </p:sp>
      <p:pic>
        <p:nvPicPr>
          <p:cNvPr id="8" name="Content Placeholder 7" descr="DSCN1958.JPG"/>
          <p:cNvPicPr>
            <a:picLocks noGrp="1" noChangeAspect="1"/>
          </p:cNvPicPr>
          <p:nvPr>
            <p:ph sz="half" idx="2"/>
          </p:nvPr>
        </p:nvPicPr>
        <p:blipFill>
          <a:blip r:embed="rId4" cstate="print"/>
          <a:srcRect l="14721" t="18554" r="7921" b="26101"/>
          <a:stretch>
            <a:fillRect/>
          </a:stretch>
        </p:blipFill>
        <p:spPr>
          <a:xfrm rot="5400000">
            <a:off x="4281052" y="2757054"/>
            <a:ext cx="4544294" cy="24384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p:txBody>
          <a:bodyPr>
            <a:normAutofit/>
          </a:bodyPr>
          <a:lstStyle/>
          <a:p>
            <a:endParaRPr lang="en-US" dirty="0" smtClean="0"/>
          </a:p>
          <a:p>
            <a:endParaRPr lang="en-US" dirty="0" smtClean="0"/>
          </a:p>
          <a:p>
            <a:r>
              <a:rPr lang="en-US" dirty="0" smtClean="0"/>
              <a:t>Shape of device may be altered to fit by adding padding and or bending the V plate</a:t>
            </a:r>
          </a:p>
          <a:p>
            <a:pPr>
              <a:buNone/>
            </a:pPr>
            <a:endParaRPr lang="en-US" dirty="0" smtClean="0"/>
          </a:p>
          <a:p>
            <a:r>
              <a:rPr lang="en-US" dirty="0" smtClean="0"/>
              <a:t>Check for worn O-rings</a:t>
            </a:r>
          </a:p>
          <a:p>
            <a:pPr>
              <a:buNone/>
            </a:pPr>
            <a:endParaRPr lang="en-US" dirty="0" smtClean="0"/>
          </a:p>
          <a:p>
            <a:pPr>
              <a:buNone/>
            </a:pPr>
            <a:endParaRPr lang="en-US" dirty="0"/>
          </a:p>
        </p:txBody>
      </p:sp>
      <p:pic>
        <p:nvPicPr>
          <p:cNvPr id="8" name="Content Placeholder 7" descr="DSCN1957.JPG"/>
          <p:cNvPicPr>
            <a:picLocks noGrp="1" noChangeAspect="1"/>
          </p:cNvPicPr>
          <p:nvPr>
            <p:ph sz="half" idx="2"/>
          </p:nvPr>
        </p:nvPicPr>
        <p:blipFill>
          <a:blip r:embed="rId4" cstate="print"/>
          <a:srcRect l="7174" t="21069" r="4147" b="21069"/>
          <a:stretch>
            <a:fillRect/>
          </a:stretch>
        </p:blipFill>
        <p:spPr>
          <a:xfrm rot="5400000">
            <a:off x="3945831" y="2670314"/>
            <a:ext cx="5138536" cy="25146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p:txBody>
          <a:bodyPr>
            <a:normAutofit/>
          </a:bodyPr>
          <a:lstStyle/>
          <a:p>
            <a:endParaRPr lang="en-US" dirty="0" smtClean="0"/>
          </a:p>
          <a:p>
            <a:endParaRPr lang="en-US" dirty="0" smtClean="0"/>
          </a:p>
          <a:p>
            <a:pPr>
              <a:buNone/>
            </a:pPr>
            <a:endParaRPr lang="en-US" dirty="0" smtClean="0"/>
          </a:p>
          <a:p>
            <a:pPr>
              <a:buNone/>
            </a:pPr>
            <a:endParaRPr lang="en-US" dirty="0"/>
          </a:p>
        </p:txBody>
      </p:sp>
      <p:pic>
        <p:nvPicPr>
          <p:cNvPr id="10" name="Content Placeholder 9" descr="DSCN1964.JPG"/>
          <p:cNvPicPr>
            <a:picLocks noGrp="1" noChangeAspect="1"/>
          </p:cNvPicPr>
          <p:nvPr>
            <p:ph sz="half" idx="2"/>
          </p:nvPr>
        </p:nvPicPr>
        <p:blipFill>
          <a:blip r:embed="rId4" cstate="print"/>
          <a:stretch>
            <a:fillRect/>
          </a:stretch>
        </p:blipFill>
        <p:spPr>
          <a:xfrm>
            <a:off x="4648200" y="2348706"/>
            <a:ext cx="4038600" cy="3028950"/>
          </a:xfrm>
        </p:spPr>
      </p:pic>
      <p:pic>
        <p:nvPicPr>
          <p:cNvPr id="11" name="Picture 10" descr="DSCN1966.JPG"/>
          <p:cNvPicPr>
            <a:picLocks noChangeAspect="1"/>
          </p:cNvPicPr>
          <p:nvPr/>
        </p:nvPicPr>
        <p:blipFill>
          <a:blip r:embed="rId5" cstate="print"/>
          <a:stretch>
            <a:fillRect/>
          </a:stretch>
        </p:blipFill>
        <p:spPr>
          <a:xfrm>
            <a:off x="228600" y="2362200"/>
            <a:ext cx="4114800" cy="3086100"/>
          </a:xfrm>
          <a:prstGeom prst="rect">
            <a:avLst/>
          </a:prstGeom>
        </p:spPr>
      </p:pic>
      <p:sp>
        <p:nvSpPr>
          <p:cNvPr id="8" name="TextBox 7"/>
          <p:cNvSpPr txBox="1"/>
          <p:nvPr/>
        </p:nvSpPr>
        <p:spPr>
          <a:xfrm>
            <a:off x="381000" y="1905000"/>
            <a:ext cx="3886200" cy="369332"/>
          </a:xfrm>
          <a:prstGeom prst="rect">
            <a:avLst/>
          </a:prstGeom>
          <a:noFill/>
        </p:spPr>
        <p:txBody>
          <a:bodyPr wrap="square" rtlCol="0">
            <a:spAutoFit/>
          </a:bodyPr>
          <a:lstStyle/>
          <a:p>
            <a:pPr algn="ctr"/>
            <a:r>
              <a:rPr lang="en-US" dirty="0" smtClean="0"/>
              <a:t>Lightly lubricate o-rings</a:t>
            </a:r>
            <a:endParaRPr lang="en-US" dirty="0"/>
          </a:p>
        </p:txBody>
      </p:sp>
      <p:sp>
        <p:nvSpPr>
          <p:cNvPr id="9" name="TextBox 8"/>
          <p:cNvSpPr txBox="1"/>
          <p:nvPr/>
        </p:nvSpPr>
        <p:spPr>
          <a:xfrm>
            <a:off x="5562600" y="1828800"/>
            <a:ext cx="2286000" cy="381000"/>
          </a:xfrm>
          <a:prstGeom prst="rect">
            <a:avLst/>
          </a:prstGeom>
          <a:noFill/>
        </p:spPr>
        <p:txBody>
          <a:bodyPr wrap="square" rtlCol="0">
            <a:spAutoFit/>
          </a:bodyPr>
          <a:lstStyle/>
          <a:p>
            <a:pPr algn="ctr"/>
            <a:r>
              <a:rPr lang="en-US" dirty="0" smtClean="0"/>
              <a:t>Complete assembly</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idx="1"/>
          </p:nvPr>
        </p:nvSpPr>
        <p:spPr/>
        <p:txBody>
          <a:bodyPr>
            <a:normAutofit/>
          </a:bodyPr>
          <a:lstStyle/>
          <a:p>
            <a:r>
              <a:rPr lang="en-US" dirty="0" smtClean="0"/>
              <a:t>Remove Oral Nasal Mask as an assembly, clean the Valve and the Valve Body as an assembly</a:t>
            </a:r>
          </a:p>
          <a:p>
            <a:endParaRPr lang="en-US" dirty="0" smtClean="0"/>
          </a:p>
          <a:p>
            <a:r>
              <a:rPr lang="en-US" dirty="0" smtClean="0"/>
              <a:t>Clean the Oral Nasal Mask</a:t>
            </a:r>
          </a:p>
          <a:p>
            <a:endParaRPr lang="en-US" dirty="0" smtClean="0"/>
          </a:p>
          <a:p>
            <a:r>
              <a:rPr lang="en-US" dirty="0" smtClean="0"/>
              <a:t>Inspect mask and valve assembly for damage and deterioration</a:t>
            </a:r>
          </a:p>
          <a:p>
            <a:endParaRPr lang="en-US" dirty="0" smtClean="0"/>
          </a:p>
          <a:p>
            <a:pPr>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90600" cy="9906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7876209" y="1"/>
            <a:ext cx="1267790" cy="1066799"/>
          </a:xfrm>
          <a:prstGeom prst="rect">
            <a:avLst/>
          </a:prstGeom>
          <a:noFill/>
          <a:ln w="9525">
            <a:noFill/>
            <a:miter lim="800000"/>
            <a:headEnd/>
            <a:tailEnd/>
          </a:ln>
        </p:spPr>
      </p:pic>
      <p:sp>
        <p:nvSpPr>
          <p:cNvPr id="7" name="Title 6"/>
          <p:cNvSpPr>
            <a:spLocks noGrp="1"/>
          </p:cNvSpPr>
          <p:nvPr>
            <p:ph type="title"/>
          </p:nvPr>
        </p:nvSpPr>
        <p:spPr/>
        <p:txBody>
          <a:bodyPr>
            <a:normAutofit/>
          </a:bodyPr>
          <a:lstStyle/>
          <a:p>
            <a:r>
              <a:rPr lang="en-US" sz="2000" b="1" dirty="0" smtClean="0"/>
              <a:t>KIRBY MORGAN DIVE SYSTEMS INCORPORATED</a:t>
            </a:r>
            <a:br>
              <a:rPr lang="en-US" sz="2000" b="1" dirty="0" smtClean="0"/>
            </a:br>
            <a:r>
              <a:rPr lang="en-US" sz="2000" b="1" dirty="0" smtClean="0"/>
              <a:t> MAINTENANCE AND REPAIR</a:t>
            </a:r>
            <a:r>
              <a:rPr lang="en-US" sz="2000" dirty="0" smtClean="0"/>
              <a:t/>
            </a:r>
            <a:br>
              <a:rPr lang="en-US" sz="2000" dirty="0" smtClean="0"/>
            </a:br>
            <a:r>
              <a:rPr lang="en-US" sz="2000" b="1" dirty="0" smtClean="0"/>
              <a:t>TECHNICIAN TRAINING </a:t>
            </a:r>
            <a:endParaRPr lang="en-US" sz="2000" dirty="0"/>
          </a:p>
        </p:txBody>
      </p:sp>
      <p:sp>
        <p:nvSpPr>
          <p:cNvPr id="8" name="Content Placeholder 7"/>
          <p:cNvSpPr>
            <a:spLocks noGrp="1"/>
          </p:cNvSpPr>
          <p:nvPr>
            <p:ph idx="1"/>
          </p:nvPr>
        </p:nvSpPr>
        <p:spPr>
          <a:xfrm>
            <a:off x="457200" y="1600200"/>
            <a:ext cx="8229600" cy="4953000"/>
          </a:xfrm>
        </p:spPr>
        <p:txBody>
          <a:bodyPr>
            <a:normAutofit fontScale="40000" lnSpcReduction="20000"/>
          </a:bodyPr>
          <a:lstStyle/>
          <a:p>
            <a:pPr algn="ctr">
              <a:buNone/>
            </a:pPr>
            <a:r>
              <a:rPr lang="en-US" sz="4200" dirty="0" smtClean="0"/>
              <a:t>Only selected Dive Lab trained Technicians are authorized to teach the Technicians Course.</a:t>
            </a:r>
          </a:p>
          <a:p>
            <a:pPr algn="ctr">
              <a:buNone/>
            </a:pPr>
            <a:endParaRPr lang="en-US" sz="4200" dirty="0" smtClean="0"/>
          </a:p>
          <a:p>
            <a:pPr algn="ctr">
              <a:buNone/>
            </a:pPr>
            <a:r>
              <a:rPr lang="en-US" sz="4200" dirty="0" smtClean="0"/>
              <a:t>Only Dive Lab authorized Technicians may teach the KMDSI Operator/User Course.</a:t>
            </a:r>
          </a:p>
          <a:p>
            <a:pPr algn="ctr">
              <a:buNone/>
            </a:pPr>
            <a:r>
              <a:rPr lang="en-US" sz="4200" dirty="0" smtClean="0"/>
              <a:t>Course curriculum must be presented within the guidelines set-up in the repair technician’s guide and slide show.</a:t>
            </a:r>
          </a:p>
          <a:p>
            <a:pPr algn="ctr">
              <a:buNone/>
            </a:pPr>
            <a:r>
              <a:rPr lang="en-US" dirty="0" smtClean="0"/>
              <a:t> </a:t>
            </a:r>
          </a:p>
          <a:p>
            <a:pPr algn="ctr">
              <a:buNone/>
            </a:pPr>
            <a:r>
              <a:rPr lang="en-US" dirty="0" smtClean="0"/>
              <a:t>  Kirby Morgan, SuperLite, Band Mask, KMB Band Mask, EXO, SuperMask, SuperFlow, and Rex are all registered trademarks of Kirby Morgan Dive Systems, Inc.  Use of these terms to describe products that are not manufactured by KMDSI is not permitted without written permission from KMDSI.</a:t>
            </a:r>
          </a:p>
          <a:p>
            <a:pPr algn="ctr">
              <a:buNone/>
            </a:pPr>
            <a:r>
              <a:rPr lang="en-US" dirty="0" smtClean="0"/>
              <a:t>© Copyright 1970-2009 Kirby Morgan Dive Systems, Inc.  All rights reserved.  This manual is made available for the express use of owner of this Kirby Morgan product.  No part of this manual may be reproduced, stored in any retrieval system, or transmitted, or used in any form or by any means, whether graphic, electronic, mechanical, photocopy, or otherwise by technology known or unknown, without the prior written permission of Kirby Morgan Dive Systems, Inc.</a:t>
            </a:r>
          </a:p>
          <a:p>
            <a:pPr algn="ctr">
              <a:buNone/>
            </a:pPr>
            <a:r>
              <a:rPr lang="en-US" dirty="0" smtClean="0"/>
              <a:t>THIS SLIDE SHOW IS FOR THE USE OF KIRBY MORGAN CUSTOMERS AND USERS OF KIRBY MORGAN DIVING EQUIPMENT ONLY.  IT IS FREE OF CHARGE FROM OUR WEB SITES FOR THAT USE ONLY UNTIL FURTHER NOTICE</a:t>
            </a:r>
            <a:r>
              <a:rPr lang="en-US" b="1" dirty="0" smtClean="0"/>
              <a:t>. </a:t>
            </a:r>
            <a:r>
              <a:rPr lang="en-US" dirty="0" smtClean="0"/>
              <a:t>This material may  not be reproduced for resale or given to unauthorized organizations or persons.  </a:t>
            </a:r>
            <a:r>
              <a:rPr lang="en-US" b="1" dirty="0" smtClean="0"/>
              <a:t>THIS MATERIAL MAY NOT BE CHANGED OR MODIFIED WITHOUT WRITTEN PERMISSION. </a:t>
            </a:r>
          </a:p>
          <a:p>
            <a:pPr algn="ctr">
              <a:buNone/>
            </a:pPr>
            <a:endParaRPr lang="en-US" b="1" dirty="0" smtClean="0"/>
          </a:p>
          <a:p>
            <a:pPr algn="ctr">
              <a:buNone/>
            </a:pPr>
            <a:r>
              <a:rPr lang="en-US" i="1" dirty="0" smtClean="0"/>
              <a:t>Prepared by Dive Lab®, Inc.  1415 Moylan Road, Panama City Beach, FL  32407  USA</a:t>
            </a:r>
            <a:endParaRPr lang="en-US" dirty="0" smtClean="0"/>
          </a:p>
          <a:p>
            <a:pPr algn="ctr">
              <a:buNone/>
            </a:pPr>
            <a:r>
              <a:rPr lang="en-US" i="1" dirty="0" smtClean="0"/>
              <a:t>Telephone: (850) 235-2715  Web Site:  </a:t>
            </a:r>
            <a:r>
              <a:rPr lang="en-US" i="1" u="sng" dirty="0" smtClean="0">
                <a:hlinkClick r:id="rId4"/>
              </a:rPr>
              <a:t>www.divelab.com</a:t>
            </a:r>
            <a:r>
              <a:rPr lang="en-US" i="1" dirty="0" smtClean="0"/>
              <a:t>  E-Mail:  </a:t>
            </a:r>
            <a:r>
              <a:rPr lang="en-US" i="1" u="sng" dirty="0" smtClean="0">
                <a:hlinkClick r:id="rId5"/>
              </a:rPr>
              <a:t>divelab@aol..com</a:t>
            </a:r>
            <a:endParaRPr lang="en-US" dirty="0" smtClean="0"/>
          </a:p>
          <a:p>
            <a:pPr algn="ctr">
              <a:buNone/>
            </a:pPr>
            <a:r>
              <a:rPr lang="en-US" i="1" dirty="0" smtClean="0"/>
              <a:t>Document #TechTrnG 03101</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Nasal Mask</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pic>
        <p:nvPicPr>
          <p:cNvPr id="6" name="Picture 5" descr="DSC01155.JPG"/>
          <p:cNvPicPr>
            <a:picLocks noChangeAspect="1"/>
          </p:cNvPicPr>
          <p:nvPr/>
        </p:nvPicPr>
        <p:blipFill>
          <a:blip r:embed="rId4" cstate="print"/>
          <a:stretch>
            <a:fillRect/>
          </a:stretch>
        </p:blipFill>
        <p:spPr>
          <a:xfrm>
            <a:off x="990600" y="1295400"/>
            <a:ext cx="7112000" cy="5334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Nasal Mask</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pic>
        <p:nvPicPr>
          <p:cNvPr id="6" name="Picture 5" descr="DSC00881.JPG"/>
          <p:cNvPicPr>
            <a:picLocks noChangeAspect="1"/>
          </p:cNvPicPr>
          <p:nvPr/>
        </p:nvPicPr>
        <p:blipFill>
          <a:blip r:embed="rId4" cstate="print"/>
          <a:stretch>
            <a:fillRect/>
          </a:stretch>
        </p:blipFill>
        <p:spPr>
          <a:xfrm>
            <a:off x="914400" y="1219200"/>
            <a:ext cx="7239000" cy="542925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idx="1"/>
          </p:nvPr>
        </p:nvSpPr>
        <p:spPr/>
        <p:txBody>
          <a:bodyPr>
            <a:normAutofit/>
          </a:bodyPr>
          <a:lstStyle/>
          <a:p>
            <a:r>
              <a:rPr lang="en-US" dirty="0" smtClean="0"/>
              <a:t>Replace mask if any damage is found</a:t>
            </a:r>
          </a:p>
          <a:p>
            <a:endParaRPr lang="en-US" dirty="0" smtClean="0"/>
          </a:p>
          <a:p>
            <a:r>
              <a:rPr lang="en-US" dirty="0" smtClean="0"/>
              <a:t>Replace the Oral Nasal Valve, if Valve appears dried or stiff or does not lay flat</a:t>
            </a:r>
          </a:p>
          <a:p>
            <a:endParaRPr lang="en-US" dirty="0" smtClean="0"/>
          </a:p>
          <a:p>
            <a:r>
              <a:rPr lang="en-US" dirty="0" smtClean="0"/>
              <a:t>Clean and inspect the Nose Clearing Pad, Shaft, and O-rings for wear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76200" y="1600200"/>
            <a:ext cx="4038600" cy="4525963"/>
          </a:xfrm>
        </p:spPr>
        <p:txBody>
          <a:bodyPr>
            <a:normAutofit/>
          </a:bodyPr>
          <a:lstStyle/>
          <a:p>
            <a:r>
              <a:rPr lang="en-US" dirty="0" smtClean="0"/>
              <a:t>Reinstall Oral Nasal Mask and Valve Assembly</a:t>
            </a:r>
          </a:p>
          <a:p>
            <a:endParaRPr lang="en-US" dirty="0" smtClean="0"/>
          </a:p>
          <a:p>
            <a:r>
              <a:rPr lang="en-US" dirty="0" smtClean="0"/>
              <a:t>Guidance O &amp; M Manual </a:t>
            </a:r>
          </a:p>
          <a:p>
            <a:pPr>
              <a:buNone/>
            </a:pPr>
            <a:endParaRPr lang="en-US" dirty="0" smtClean="0"/>
          </a:p>
        </p:txBody>
      </p:sp>
      <p:pic>
        <p:nvPicPr>
          <p:cNvPr id="8" name="Content Placeholder 7" descr="DSCN1626.JPG"/>
          <p:cNvPicPr>
            <a:picLocks noGrp="1" noChangeAspect="1"/>
          </p:cNvPicPr>
          <p:nvPr>
            <p:ph sz="half" idx="2"/>
          </p:nvPr>
        </p:nvPicPr>
        <p:blipFill>
          <a:blip r:embed="rId4" cstate="print"/>
          <a:srcRect l="3774" t="10508" b="14020"/>
          <a:stretch>
            <a:fillRect/>
          </a:stretch>
        </p:blipFill>
        <p:spPr>
          <a:xfrm>
            <a:off x="3581400" y="2438400"/>
            <a:ext cx="5311140" cy="31242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228600" y="1600200"/>
            <a:ext cx="4038600" cy="4525963"/>
          </a:xfrm>
        </p:spPr>
        <p:txBody>
          <a:bodyPr>
            <a:normAutofit fontScale="92500" lnSpcReduction="20000"/>
          </a:bodyPr>
          <a:lstStyle/>
          <a:p>
            <a:r>
              <a:rPr lang="en-US" dirty="0" smtClean="0"/>
              <a:t>Dangers regarding improper fit or no use of Oral-Nasal</a:t>
            </a:r>
          </a:p>
          <a:p>
            <a:pPr>
              <a:buNone/>
            </a:pPr>
            <a:endParaRPr lang="en-US" dirty="0" smtClean="0"/>
          </a:p>
          <a:p>
            <a:r>
              <a:rPr lang="en-US" dirty="0" smtClean="0"/>
              <a:t>Installation of Oral-Nasal Valve and reasons why the Valve opens into the Mask </a:t>
            </a:r>
          </a:p>
          <a:p>
            <a:pPr>
              <a:buNone/>
            </a:pPr>
            <a:endParaRPr lang="en-US" dirty="0" smtClean="0"/>
          </a:p>
          <a:p>
            <a:r>
              <a:rPr lang="en-US" dirty="0" smtClean="0"/>
              <a:t>Types of wear and damage the Valve may have </a:t>
            </a:r>
          </a:p>
          <a:p>
            <a:pPr>
              <a:buNone/>
            </a:pPr>
            <a:endParaRPr lang="en-US" dirty="0"/>
          </a:p>
        </p:txBody>
      </p:sp>
      <p:pic>
        <p:nvPicPr>
          <p:cNvPr id="5" name="Content Placeholder 4"/>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7324" r="17496"/>
          <a:stretch/>
        </p:blipFill>
        <p:spPr>
          <a:xfrm>
            <a:off x="4648200" y="1653440"/>
            <a:ext cx="4241670" cy="488071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Oral/Nasal Valve</a:t>
            </a:r>
            <a:endParaRPr lang="en-US" dirty="0"/>
          </a:p>
        </p:txBody>
      </p:sp>
      <p:pic>
        <p:nvPicPr>
          <p:cNvPr id="10" name="Content Placeholder 9" descr="DSCN1959.JPG"/>
          <p:cNvPicPr>
            <a:picLocks noGrp="1" noChangeAspect="1"/>
          </p:cNvPicPr>
          <p:nvPr>
            <p:ph sz="half" idx="1"/>
          </p:nvPr>
        </p:nvPicPr>
        <p:blipFill>
          <a:blip r:embed="rId2" cstate="print"/>
          <a:stretch>
            <a:fillRect/>
          </a:stretch>
        </p:blipFill>
        <p:spPr>
          <a:xfrm>
            <a:off x="779264" y="1600200"/>
            <a:ext cx="3394472" cy="4525963"/>
          </a:xfrm>
        </p:spPr>
      </p:pic>
      <p:pic>
        <p:nvPicPr>
          <p:cNvPr id="11" name="Content Placeholder 10" descr="DSCN1960.JPG"/>
          <p:cNvPicPr>
            <a:picLocks noGrp="1" noChangeAspect="1"/>
          </p:cNvPicPr>
          <p:nvPr>
            <p:ph sz="half" idx="2"/>
          </p:nvPr>
        </p:nvPicPr>
        <p:blipFill>
          <a:blip r:embed="rId3" cstate="print"/>
          <a:stretch>
            <a:fillRect/>
          </a:stretch>
        </p:blipFill>
        <p:spPr>
          <a:xfrm>
            <a:off x="4970264" y="1600200"/>
            <a:ext cx="3394472" cy="4525963"/>
          </a:xfrm>
        </p:spPr>
      </p:pic>
      <p:pic>
        <p:nvPicPr>
          <p:cNvPr id="6" name="Picture 2"/>
          <p:cNvPicPr>
            <a:picLocks noChangeAspect="1" noChangeArrowheads="1"/>
          </p:cNvPicPr>
          <p:nvPr/>
        </p:nvPicPr>
        <p:blipFill>
          <a:blip r:embed="rId4" cstate="print"/>
          <a:srcRect/>
          <a:stretch>
            <a:fillRect/>
          </a:stretch>
        </p:blipFill>
        <p:spPr bwMode="auto">
          <a:xfrm>
            <a:off x="0" y="0"/>
            <a:ext cx="1028700" cy="10287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7785652" y="1"/>
            <a:ext cx="1358348" cy="1143000"/>
          </a:xfrm>
          <a:prstGeom prst="rect">
            <a:avLst/>
          </a:prstGeom>
          <a:noFill/>
          <a:ln w="9525">
            <a:noFill/>
            <a:miter lim="800000"/>
            <a:headEnd/>
            <a:tailEnd/>
          </a:ln>
        </p:spPr>
      </p:pic>
      <p:sp>
        <p:nvSpPr>
          <p:cNvPr id="12" name="TextBox 11"/>
          <p:cNvSpPr txBox="1"/>
          <p:nvPr/>
        </p:nvSpPr>
        <p:spPr>
          <a:xfrm>
            <a:off x="685800" y="6172200"/>
            <a:ext cx="3429000" cy="369332"/>
          </a:xfrm>
          <a:prstGeom prst="rect">
            <a:avLst/>
          </a:prstGeom>
          <a:noFill/>
        </p:spPr>
        <p:txBody>
          <a:bodyPr wrap="square" rtlCol="0">
            <a:spAutoFit/>
          </a:bodyPr>
          <a:lstStyle/>
          <a:p>
            <a:pPr algn="ctr"/>
            <a:r>
              <a:rPr lang="en-US" dirty="0" smtClean="0"/>
              <a:t>Correct valve installation</a:t>
            </a:r>
            <a:endParaRPr lang="en-US" dirty="0"/>
          </a:p>
        </p:txBody>
      </p:sp>
      <p:sp>
        <p:nvSpPr>
          <p:cNvPr id="13" name="TextBox 12"/>
          <p:cNvSpPr txBox="1"/>
          <p:nvPr/>
        </p:nvSpPr>
        <p:spPr>
          <a:xfrm>
            <a:off x="5029200" y="6172200"/>
            <a:ext cx="3200400" cy="369332"/>
          </a:xfrm>
          <a:prstGeom prst="rect">
            <a:avLst/>
          </a:prstGeom>
          <a:noFill/>
        </p:spPr>
        <p:txBody>
          <a:bodyPr wrap="square" rtlCol="0">
            <a:spAutoFit/>
          </a:bodyPr>
          <a:lstStyle/>
          <a:p>
            <a:pPr algn="ctr"/>
            <a:r>
              <a:rPr lang="en-US" dirty="0" smtClean="0"/>
              <a:t>Incorrect valve installation</a:t>
            </a:r>
            <a:endParaRPr lang="en-US" dirty="0"/>
          </a:p>
        </p:txBody>
      </p:sp>
      <p:cxnSp>
        <p:nvCxnSpPr>
          <p:cNvPr id="16" name="Straight Arrow Connector 15"/>
          <p:cNvCxnSpPr/>
          <p:nvPr/>
        </p:nvCxnSpPr>
        <p:spPr>
          <a:xfrm flipV="1">
            <a:off x="1600200" y="4495800"/>
            <a:ext cx="914400" cy="457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562600" y="4267200"/>
            <a:ext cx="914400" cy="457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idx="1"/>
          </p:nvPr>
        </p:nvSpPr>
        <p:spPr/>
        <p:txBody>
          <a:bodyPr>
            <a:normAutofit lnSpcReduction="10000"/>
          </a:bodyPr>
          <a:lstStyle/>
          <a:p>
            <a:r>
              <a:rPr lang="en-US" dirty="0" smtClean="0"/>
              <a:t>Without air to the Helmet, check the operation of the defogger and auxiliary gas       (EGS) Valve</a:t>
            </a:r>
          </a:p>
          <a:p>
            <a:pPr>
              <a:buNone/>
            </a:pPr>
            <a:endParaRPr lang="en-US" dirty="0" smtClean="0"/>
          </a:p>
          <a:p>
            <a:r>
              <a:rPr lang="en-US" dirty="0" smtClean="0"/>
              <a:t>If  Valves do not operate smooth and easy, the valves should be serviced or overhauled by an authorized KMDSI Technician</a:t>
            </a:r>
          </a:p>
          <a:p>
            <a:endParaRPr lang="en-US" dirty="0" smtClean="0"/>
          </a:p>
          <a:p>
            <a:r>
              <a:rPr lang="en-US" dirty="0" smtClean="0"/>
              <a:t>Guidance O&amp;M Manuals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0"/>
            <a:ext cx="8229600" cy="1143000"/>
          </a:xfrm>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p:txBody>
          <a:bodyPr>
            <a:normAutofit lnSpcReduction="10000"/>
          </a:bodyPr>
          <a:lstStyle/>
          <a:p>
            <a:r>
              <a:rPr lang="en-US" dirty="0" smtClean="0"/>
              <a:t>Valves often get neglected and the Knob(s) get worn or damaged  from “Gorilla Griping”</a:t>
            </a:r>
          </a:p>
          <a:p>
            <a:endParaRPr lang="en-US" dirty="0"/>
          </a:p>
          <a:p>
            <a:r>
              <a:rPr lang="en-US" dirty="0" smtClean="0"/>
              <a:t>Valve stems will bend </a:t>
            </a:r>
          </a:p>
          <a:p>
            <a:endParaRPr lang="en-US" dirty="0" smtClean="0"/>
          </a:p>
          <a:p>
            <a:r>
              <a:rPr lang="en-US" dirty="0" smtClean="0"/>
              <a:t>Replace if damaged</a:t>
            </a:r>
          </a:p>
          <a:p>
            <a:pPr>
              <a:buNone/>
            </a:pPr>
            <a:r>
              <a:rPr lang="en-US" dirty="0" smtClean="0"/>
              <a:t> </a:t>
            </a:r>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33448" t="32693" r="16467" b="33002"/>
          <a:stretch/>
        </p:blipFill>
        <p:spPr>
          <a:xfrm rot="5400000">
            <a:off x="3578354" y="2554225"/>
            <a:ext cx="5340092" cy="27432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0"/>
            <a:ext cx="8229600" cy="1143000"/>
          </a:xfrm>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152400" y="1600200"/>
            <a:ext cx="4038600" cy="4525963"/>
          </a:xfrm>
        </p:spPr>
        <p:txBody>
          <a:bodyPr>
            <a:normAutofit fontScale="92500"/>
          </a:bodyPr>
          <a:lstStyle/>
          <a:p>
            <a:pPr>
              <a:buNone/>
            </a:pPr>
            <a:r>
              <a:rPr lang="en-US" dirty="0" smtClean="0"/>
              <a:t> </a:t>
            </a:r>
          </a:p>
          <a:p>
            <a:r>
              <a:rPr lang="en-US" dirty="0" smtClean="0"/>
              <a:t>Check the rotational play of the Emergency and Steady Flow Valves</a:t>
            </a:r>
          </a:p>
          <a:p>
            <a:endParaRPr lang="en-US" dirty="0" smtClean="0"/>
          </a:p>
          <a:p>
            <a:r>
              <a:rPr lang="en-US" dirty="0" smtClean="0"/>
              <a:t>Flats in the Knobs and the flats on the Stem get worn when the Valves  become hard to turn, due to lack of service   </a:t>
            </a:r>
            <a:endParaRPr lang="en-US" dirty="0"/>
          </a:p>
        </p:txBody>
      </p:sp>
      <p:pic>
        <p:nvPicPr>
          <p:cNvPr id="6" name="Content Placeholder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6347" t="5705" r="10978" b="11504"/>
          <a:stretch/>
        </p:blipFill>
        <p:spPr>
          <a:xfrm>
            <a:off x="4800600" y="2514600"/>
            <a:ext cx="4049164" cy="3041073"/>
          </a:xfrm>
        </p:spPr>
      </p:pic>
    </p:spTree>
    <p:extLst>
      <p:ext uri="{BB962C8B-B14F-4D97-AF65-F5344CB8AC3E}">
        <p14:creationId xmlns:p14="http://schemas.microsoft.com/office/powerpoint/2010/main" val="897395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p:txBody>
          <a:bodyPr>
            <a:normAutofit lnSpcReduction="10000"/>
          </a:bodyPr>
          <a:lstStyle/>
          <a:p>
            <a:r>
              <a:rPr lang="en-US" dirty="0" smtClean="0"/>
              <a:t>Once a month remove Main Exhaust Water Dump Valve Cover, on the SL-17A/B, K, C, KM37, 57 Helmets</a:t>
            </a:r>
          </a:p>
          <a:p>
            <a:endParaRPr lang="en-US" dirty="0" smtClean="0"/>
          </a:p>
          <a:p>
            <a:r>
              <a:rPr lang="en-US" dirty="0" smtClean="0"/>
              <a:t>Cover is held in place by two screws remove the Cover, clean and inspect the Flapper Valve and Seating Surface</a:t>
            </a:r>
          </a:p>
          <a:p>
            <a:endParaRPr lang="en-US" dirty="0" smtClean="0"/>
          </a:p>
        </p:txBody>
      </p:sp>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615311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p:txBody>
          <a:bodyPr>
            <a:normAutofit lnSpcReduction="10000"/>
          </a:bodyPr>
          <a:lstStyle/>
          <a:p>
            <a:r>
              <a:rPr lang="en-US" dirty="0" smtClean="0"/>
              <a:t>Visually inspect helmet shell exterior for loose or missing fasteners, Fiberglass &amp; Stainless Steel helmets</a:t>
            </a:r>
          </a:p>
          <a:p>
            <a:endParaRPr lang="en-US" dirty="0"/>
          </a:p>
          <a:p>
            <a:r>
              <a:rPr lang="en-US" dirty="0" smtClean="0"/>
              <a:t>Inspect Stainless </a:t>
            </a:r>
            <a:r>
              <a:rPr lang="en-US" dirty="0"/>
              <a:t>Steel </a:t>
            </a:r>
            <a:r>
              <a:rPr lang="en-US" dirty="0" smtClean="0"/>
              <a:t>helmets for staining or surface rust (clean in accordance manual</a:t>
            </a:r>
          </a:p>
          <a:p>
            <a:endParaRPr lang="en-US" dirty="0" smtClean="0"/>
          </a:p>
          <a:p>
            <a:endParaRPr lang="en-US" dirty="0" smtClean="0"/>
          </a:p>
          <a:p>
            <a:pPr>
              <a:buNone/>
            </a:pPr>
            <a:endParaRPr lang="en-US" dirty="0"/>
          </a:p>
        </p:txBody>
      </p:sp>
      <p:pic>
        <p:nvPicPr>
          <p:cNvPr id="10" name="Content Placeholder 9"/>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7375" t="8450" r="1715" b="16993"/>
          <a:stretch/>
        </p:blipFill>
        <p:spPr>
          <a:xfrm rot="16200000">
            <a:off x="4259889" y="2500360"/>
            <a:ext cx="5293205" cy="3255819"/>
          </a:xfrm>
        </p:spPr>
      </p:pic>
    </p:spTree>
    <p:extLst>
      <p:ext uri="{BB962C8B-B14F-4D97-AF65-F5344CB8AC3E}">
        <p14:creationId xmlns:p14="http://schemas.microsoft.com/office/powerpoint/2010/main" val="2407718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All Models of KMDSI Helmets </a:t>
            </a:r>
            <a:endParaRPr lang="en-US" sz="3600" dirty="0"/>
          </a:p>
        </p:txBody>
      </p:sp>
      <p:pic>
        <p:nvPicPr>
          <p:cNvPr id="8" name="Content Placeholder 7" descr="DSCN1972.JPG"/>
          <p:cNvPicPr>
            <a:picLocks noGrp="1" noChangeAspect="1"/>
          </p:cNvPicPr>
          <p:nvPr>
            <p:ph sz="half" idx="1"/>
          </p:nvPr>
        </p:nvPicPr>
        <p:blipFill>
          <a:blip r:embed="rId2" cstate="print"/>
          <a:stretch>
            <a:fillRect/>
          </a:stretch>
        </p:blipFill>
        <p:spPr>
          <a:xfrm>
            <a:off x="457200" y="2348706"/>
            <a:ext cx="4038600" cy="3028950"/>
          </a:xfrm>
        </p:spPr>
      </p:pic>
      <p:pic>
        <p:nvPicPr>
          <p:cNvPr id="4" name="Picture 2"/>
          <p:cNvPicPr>
            <a:picLocks noChangeAspect="1" noChangeArrowheads="1"/>
          </p:cNvPicPr>
          <p:nvPr/>
        </p:nvPicPr>
        <p:blipFill>
          <a:blip r:embed="rId3"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7785652" y="1"/>
            <a:ext cx="1358348" cy="1143000"/>
          </a:xfrm>
          <a:prstGeom prst="rect">
            <a:avLst/>
          </a:prstGeom>
          <a:noFill/>
          <a:ln w="9525">
            <a:noFill/>
            <a:miter lim="800000"/>
            <a:headEnd/>
            <a:tailEnd/>
          </a:ln>
        </p:spPr>
      </p:pic>
      <p:pic>
        <p:nvPicPr>
          <p:cNvPr id="11" name="Content Placeholder 10" descr="DSCN1976.JPG"/>
          <p:cNvPicPr>
            <a:picLocks noGrp="1" noChangeAspect="1"/>
          </p:cNvPicPr>
          <p:nvPr>
            <p:ph sz="half" idx="2"/>
          </p:nvPr>
        </p:nvPicPr>
        <p:blipFill>
          <a:blip r:embed="rId5" cstate="print"/>
          <a:stretch>
            <a:fillRect/>
          </a:stretch>
        </p:blipFill>
        <p:spPr>
          <a:xfrm>
            <a:off x="4648200" y="2348706"/>
            <a:ext cx="4038600" cy="3028950"/>
          </a:xfrm>
        </p:spPr>
      </p:pic>
      <p:sp>
        <p:nvSpPr>
          <p:cNvPr id="7" name="TextBox 6"/>
          <p:cNvSpPr txBox="1"/>
          <p:nvPr/>
        </p:nvSpPr>
        <p:spPr>
          <a:xfrm>
            <a:off x="609600" y="1905000"/>
            <a:ext cx="3505200" cy="369332"/>
          </a:xfrm>
          <a:prstGeom prst="rect">
            <a:avLst/>
          </a:prstGeom>
          <a:noFill/>
        </p:spPr>
        <p:txBody>
          <a:bodyPr wrap="square" rtlCol="0">
            <a:spAutoFit/>
          </a:bodyPr>
          <a:lstStyle/>
          <a:p>
            <a:pPr algn="ctr"/>
            <a:r>
              <a:rPr lang="en-US" dirty="0" smtClean="0"/>
              <a:t>17B/A original water dump valve </a:t>
            </a:r>
            <a:endParaRPr lang="en-US" dirty="0"/>
          </a:p>
        </p:txBody>
      </p:sp>
      <p:sp>
        <p:nvSpPr>
          <p:cNvPr id="9" name="TextBox 8"/>
          <p:cNvSpPr txBox="1"/>
          <p:nvPr/>
        </p:nvSpPr>
        <p:spPr>
          <a:xfrm>
            <a:off x="4876800" y="1905000"/>
            <a:ext cx="3505200" cy="369332"/>
          </a:xfrm>
          <a:prstGeom prst="rect">
            <a:avLst/>
          </a:prstGeom>
          <a:noFill/>
        </p:spPr>
        <p:txBody>
          <a:bodyPr wrap="square" rtlCol="0">
            <a:spAutoFit/>
          </a:bodyPr>
          <a:lstStyle/>
          <a:p>
            <a:pPr algn="ctr"/>
            <a:r>
              <a:rPr lang="en-US" dirty="0" smtClean="0"/>
              <a:t>Quad Valve configuration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76200"/>
            <a:ext cx="8229600" cy="1143000"/>
          </a:xfrm>
        </p:spPr>
        <p:txBody>
          <a:bodyPr>
            <a:noAutofit/>
          </a:bodyPr>
          <a:lstStyle/>
          <a:p>
            <a:r>
              <a:rPr lang="en-US" sz="3600" b="1" dirty="0"/>
              <a:t>KM37SS &amp; KM97</a:t>
            </a:r>
            <a:br>
              <a:rPr lang="en-US" sz="3600" b="1" dirty="0"/>
            </a:br>
            <a:r>
              <a:rPr lang="en-US" sz="3600" b="1" dirty="0"/>
              <a:t>Main Exhaust/Water dump </a:t>
            </a:r>
            <a:endParaRPr lang="en-US" sz="3600" dirty="0"/>
          </a:p>
        </p:txBody>
      </p:sp>
      <p:sp>
        <p:nvSpPr>
          <p:cNvPr id="7" name="Content Placeholder 6"/>
          <p:cNvSpPr>
            <a:spLocks noGrp="1"/>
          </p:cNvSpPr>
          <p:nvPr>
            <p:ph sz="half" idx="1"/>
          </p:nvPr>
        </p:nvSpPr>
        <p:spPr/>
        <p:txBody>
          <a:bodyPr>
            <a:normAutofit lnSpcReduction="10000"/>
          </a:bodyPr>
          <a:lstStyle/>
          <a:p>
            <a:r>
              <a:rPr lang="en-US" dirty="0" smtClean="0"/>
              <a:t>Once a month inspect  Main Exhaust/Water Dump Valve on  KM37SS, 97 Helmets</a:t>
            </a:r>
          </a:p>
          <a:p>
            <a:endParaRPr lang="en-US" dirty="0" smtClean="0"/>
          </a:p>
          <a:p>
            <a:r>
              <a:rPr lang="en-US" dirty="0" smtClean="0"/>
              <a:t>Main Exhaust/Water dump valve can only be accessed from inside the helmet on KM37SS and KM97 helmets   </a:t>
            </a:r>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348706"/>
            <a:ext cx="4038600" cy="302895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0"/>
            <a:ext cx="8229600" cy="1143000"/>
          </a:xfrm>
        </p:spPr>
        <p:txBody>
          <a:bodyPr>
            <a:noAutofit/>
          </a:bodyPr>
          <a:lstStyle/>
          <a:p>
            <a:r>
              <a:rPr lang="en-US" sz="3600" b="1" dirty="0" smtClean="0"/>
              <a:t>KM37SS &amp; KM97</a:t>
            </a:r>
            <a:br>
              <a:rPr lang="en-US" sz="3600" b="1" dirty="0" smtClean="0"/>
            </a:br>
            <a:r>
              <a:rPr lang="en-US" sz="3600" b="1" dirty="0" smtClean="0"/>
              <a:t>Main Exhaust/Water dump  </a:t>
            </a:r>
            <a:endParaRPr lang="en-US" sz="3600" dirty="0"/>
          </a:p>
        </p:txBody>
      </p:sp>
      <p:pic>
        <p:nvPicPr>
          <p:cNvPr id="2" name="Content Placeholder 1"/>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52400" y="4191000"/>
            <a:ext cx="3352800" cy="2514600"/>
          </a:xfrm>
        </p:spPr>
      </p:pic>
      <p:pic>
        <p:nvPicPr>
          <p:cNvPr id="6" name="Content Placeholder 5"/>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3609109" y="1524000"/>
            <a:ext cx="3352800" cy="2514600"/>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400" y="4191000"/>
            <a:ext cx="3352800" cy="2514600"/>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22795" r="24950"/>
          <a:stretch/>
        </p:blipFill>
        <p:spPr>
          <a:xfrm>
            <a:off x="7066896" y="1600200"/>
            <a:ext cx="2000904" cy="51054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1524000"/>
            <a:ext cx="3352800" cy="2514600"/>
          </a:xfrm>
          <a:prstGeom prst="rect">
            <a:avLst/>
          </a:prstGeom>
        </p:spPr>
      </p:pic>
    </p:spTree>
    <p:extLst>
      <p:ext uri="{BB962C8B-B14F-4D97-AF65-F5344CB8AC3E}">
        <p14:creationId xmlns:p14="http://schemas.microsoft.com/office/powerpoint/2010/main" val="755792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idx="1"/>
          </p:nvPr>
        </p:nvSpPr>
        <p:spPr/>
        <p:txBody>
          <a:bodyPr>
            <a:normAutofit fontScale="85000" lnSpcReduction="10000"/>
          </a:bodyPr>
          <a:lstStyle/>
          <a:p>
            <a:r>
              <a:rPr lang="en-US" dirty="0" smtClean="0"/>
              <a:t>On the SL-27, the Water Dump is on the left side next to the Regulator</a:t>
            </a:r>
          </a:p>
          <a:p>
            <a:endParaRPr lang="en-US" dirty="0" smtClean="0"/>
          </a:p>
          <a:p>
            <a:r>
              <a:rPr lang="en-US" dirty="0" smtClean="0"/>
              <a:t>The rubber Shroud needs to be removed by cutting the tie wrap before the Valve can be inspected</a:t>
            </a:r>
          </a:p>
          <a:p>
            <a:endParaRPr lang="en-US" dirty="0" smtClean="0"/>
          </a:p>
          <a:p>
            <a:r>
              <a:rPr lang="en-US" dirty="0" smtClean="0"/>
              <a:t>Clean and inspect the Valve, and replace the Valve if dried or damaged or does not lie flat</a:t>
            </a:r>
          </a:p>
          <a:p>
            <a:pPr>
              <a:buNone/>
            </a:pPr>
            <a:endParaRPr lang="en-US" dirty="0" smtClean="0"/>
          </a:p>
          <a:p>
            <a:r>
              <a:rPr lang="en-US" dirty="0" smtClean="0"/>
              <a:t>Install a new tie wrap (SL-27 only)</a:t>
            </a:r>
          </a:p>
          <a:p>
            <a:endParaRPr lang="en-US" dirty="0" smtClean="0"/>
          </a:p>
          <a:p>
            <a:endParaRPr lang="en-US" dirty="0" smtClean="0"/>
          </a:p>
          <a:p>
            <a:pPr>
              <a:buNone/>
            </a:pPr>
            <a:endParaRPr lang="en-US" dirty="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All Models of KMDSI Helmets </a:t>
            </a:r>
            <a:endParaRPr lang="en-US" sz="3600" dirty="0"/>
          </a:p>
        </p:txBody>
      </p:sp>
      <p:pic>
        <p:nvPicPr>
          <p:cNvPr id="4"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13" name="Content Placeholder 12"/>
          <p:cNvSpPr>
            <a:spLocks noGrp="1"/>
          </p:cNvSpPr>
          <p:nvPr>
            <p:ph sz="half" idx="2"/>
          </p:nvPr>
        </p:nvSpPr>
        <p:spPr/>
        <p:txBody>
          <a:bodyPr/>
          <a:lstStyle/>
          <a:p>
            <a:endParaRPr lang="en-US" dirty="0" smtClean="0"/>
          </a:p>
          <a:p>
            <a:endParaRPr lang="en-US" dirty="0" smtClean="0"/>
          </a:p>
          <a:p>
            <a:endParaRPr lang="en-US" dirty="0" smtClean="0"/>
          </a:p>
          <a:p>
            <a:r>
              <a:rPr lang="en-US" dirty="0" smtClean="0"/>
              <a:t>SL 27 water dump is located on the left cheek</a:t>
            </a:r>
            <a:endParaRPr lang="en-US" dirty="0"/>
          </a:p>
        </p:txBody>
      </p:sp>
      <p:pic>
        <p:nvPicPr>
          <p:cNvPr id="6"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2348706"/>
            <a:ext cx="4038600" cy="3028950"/>
          </a:xfrm>
        </p:spPr>
      </p:pic>
      <p:cxnSp>
        <p:nvCxnSpPr>
          <p:cNvPr id="8" name="Straight Arrow Connector 7"/>
          <p:cNvCxnSpPr/>
          <p:nvPr/>
        </p:nvCxnSpPr>
        <p:spPr>
          <a:xfrm flipH="1">
            <a:off x="3048000" y="2971800"/>
            <a:ext cx="990600" cy="533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dirty="0" smtClean="0"/>
              <a:t>All Models of KMDSI Helmets </a:t>
            </a:r>
            <a:endParaRPr lang="en-US" sz="3600" dirty="0"/>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tretch/>
        </p:blipFill>
        <p:spPr>
          <a:xfrm>
            <a:off x="76200" y="2259676"/>
            <a:ext cx="3391593" cy="4522124"/>
          </a:xfrm>
        </p:spPr>
      </p:pic>
      <p:sp>
        <p:nvSpPr>
          <p:cNvPr id="13" name="Content Placeholder 12"/>
          <p:cNvSpPr>
            <a:spLocks noGrp="1"/>
          </p:cNvSpPr>
          <p:nvPr>
            <p:ph sz="half" idx="2"/>
          </p:nvPr>
        </p:nvSpPr>
        <p:spPr/>
        <p:txBody>
          <a:bodyPr/>
          <a:lstStyle/>
          <a:p>
            <a:endParaRPr lang="en-US" dirty="0" smtClean="0"/>
          </a:p>
          <a:p>
            <a:endParaRPr lang="en-US" dirty="0" smtClean="0"/>
          </a:p>
          <a:p>
            <a:endParaRPr lang="en-US" dirty="0" smtClean="0"/>
          </a:p>
          <a:p>
            <a:pPr marL="0" indent="0">
              <a:buNone/>
            </a:pP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7785652" y="1"/>
            <a:ext cx="1358348" cy="1143000"/>
          </a:xfrm>
          <a:prstGeom prst="rect">
            <a:avLst/>
          </a:prstGeom>
          <a:noFill/>
          <a:ln w="9525">
            <a:noFill/>
            <a:miter lim="800000"/>
            <a:headEnd/>
            <a:tailEnd/>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485" r="23181" b="11717"/>
          <a:stretch/>
        </p:blipFill>
        <p:spPr>
          <a:xfrm>
            <a:off x="4004076" y="2209800"/>
            <a:ext cx="5063725" cy="4572000"/>
          </a:xfrm>
          <a:prstGeom prst="rect">
            <a:avLst/>
          </a:prstGeom>
        </p:spPr>
      </p:pic>
      <p:sp>
        <p:nvSpPr>
          <p:cNvPr id="11" name="TextBox 10"/>
          <p:cNvSpPr txBox="1"/>
          <p:nvPr/>
        </p:nvSpPr>
        <p:spPr>
          <a:xfrm>
            <a:off x="1028700" y="1447800"/>
            <a:ext cx="7658100" cy="738664"/>
          </a:xfrm>
          <a:prstGeom prst="rect">
            <a:avLst/>
          </a:prstGeom>
          <a:noFill/>
        </p:spPr>
        <p:txBody>
          <a:bodyPr wrap="square" rtlCol="0">
            <a:spAutoFit/>
          </a:bodyPr>
          <a:lstStyle/>
          <a:p>
            <a:pPr marL="285750" indent="-285750">
              <a:buFont typeface="Arial" pitchFamily="34" charset="0"/>
              <a:buChar char="•"/>
            </a:pPr>
            <a:r>
              <a:rPr lang="en-US" sz="2400" dirty="0" smtClean="0"/>
              <a:t>Exhaust/water dump valves should never look like this</a:t>
            </a:r>
          </a:p>
          <a:p>
            <a:endParaRPr lang="en-US" dirty="0"/>
          </a:p>
        </p:txBody>
      </p:sp>
    </p:spTree>
    <p:extLst>
      <p:ext uri="{BB962C8B-B14F-4D97-AF65-F5344CB8AC3E}">
        <p14:creationId xmlns:p14="http://schemas.microsoft.com/office/powerpoint/2010/main" val="4261622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457200" y="1600201"/>
            <a:ext cx="8458200" cy="2362200"/>
          </a:xfrm>
        </p:spPr>
        <p:txBody>
          <a:bodyPr>
            <a:normAutofit/>
          </a:bodyPr>
          <a:lstStyle/>
          <a:p>
            <a:r>
              <a:rPr lang="en-US" dirty="0" smtClean="0"/>
              <a:t>Inspect exhaust shroud and or whiskers,  replace if necessary</a:t>
            </a:r>
          </a:p>
          <a:p>
            <a:r>
              <a:rPr lang="en-US" dirty="0" smtClean="0"/>
              <a:t> Guidance O&amp;M Manual</a:t>
            </a:r>
          </a:p>
          <a:p>
            <a:endParaRPr lang="en-US" dirty="0" smtClean="0"/>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4974" t="13939" b="19280"/>
          <a:stretch/>
        </p:blipFill>
        <p:spPr>
          <a:xfrm>
            <a:off x="4159684" y="4191000"/>
            <a:ext cx="4849707" cy="2556165"/>
          </a:xfr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9697"/>
          <a:stretch/>
        </p:blipFill>
        <p:spPr>
          <a:xfrm>
            <a:off x="152400" y="3276600"/>
            <a:ext cx="3671455" cy="3429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76200"/>
            <a:ext cx="8229600" cy="1143000"/>
          </a:xfrm>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457200" y="1600201"/>
            <a:ext cx="8686800" cy="1371600"/>
          </a:xfrm>
        </p:spPr>
        <p:txBody>
          <a:bodyPr>
            <a:normAutofit/>
          </a:bodyPr>
          <a:lstStyle/>
          <a:p>
            <a:r>
              <a:rPr lang="en-US" dirty="0" smtClean="0"/>
              <a:t>Inspect exhaust valve “Seating / Sealing Surface” it is important in keeping the seating surface clean and free of corrosion</a:t>
            </a:r>
          </a:p>
          <a:p>
            <a:endParaRPr lang="en-US" dirty="0" smtClean="0"/>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6200" y="3752850"/>
            <a:ext cx="4038600" cy="3028950"/>
          </a:xfr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545" t="24040" r="31970" b="18384"/>
          <a:stretch/>
        </p:blipFill>
        <p:spPr>
          <a:xfrm>
            <a:off x="5521036" y="3622963"/>
            <a:ext cx="3546764" cy="315883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152400" y="1600200"/>
            <a:ext cx="4038600" cy="4525963"/>
          </a:xfrm>
        </p:spPr>
        <p:txBody>
          <a:bodyPr>
            <a:normAutofit/>
          </a:bodyPr>
          <a:lstStyle/>
          <a:p>
            <a:r>
              <a:rPr lang="en-US" dirty="0" smtClean="0"/>
              <a:t>Do </a:t>
            </a:r>
            <a:r>
              <a:rPr lang="en-US" dirty="0"/>
              <a:t>not lubricate the Flapper </a:t>
            </a:r>
            <a:r>
              <a:rPr lang="en-US" dirty="0" smtClean="0"/>
              <a:t>Valves: dirt can stick to the surfaces of Flapper Valves that have been lubricated causing  leakage</a:t>
            </a:r>
          </a:p>
          <a:p>
            <a:endParaRPr lang="en-US" dirty="0" smtClean="0"/>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962400" y="2819400"/>
            <a:ext cx="5054600" cy="3790950"/>
          </a:xfrm>
        </p:spPr>
      </p:pic>
    </p:spTree>
    <p:extLst>
      <p:ext uri="{BB962C8B-B14F-4D97-AF65-F5344CB8AC3E}">
        <p14:creationId xmlns:p14="http://schemas.microsoft.com/office/powerpoint/2010/main" val="1497231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76200"/>
            <a:ext cx="8229600" cy="1143000"/>
          </a:xfrm>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152400" y="1600200"/>
            <a:ext cx="4038600" cy="4525963"/>
          </a:xfrm>
        </p:spPr>
        <p:txBody>
          <a:bodyPr>
            <a:normAutofit fontScale="92500" lnSpcReduction="20000"/>
          </a:bodyPr>
          <a:lstStyle/>
          <a:p>
            <a:r>
              <a:rPr lang="en-US" dirty="0" smtClean="0"/>
              <a:t>Only use KMDSI Valves when conducting repairs (Do not substitute Parts)</a:t>
            </a:r>
          </a:p>
          <a:p>
            <a:endParaRPr lang="en-US" dirty="0" smtClean="0"/>
          </a:p>
          <a:p>
            <a:r>
              <a:rPr lang="en-US" dirty="0" smtClean="0"/>
              <a:t>Use of wrong Valve can cause Helmet flooding and/or poor breathing performance</a:t>
            </a:r>
          </a:p>
          <a:p>
            <a:pPr>
              <a:buNone/>
            </a:pPr>
            <a:endParaRPr lang="en-US" dirty="0" smtClean="0"/>
          </a:p>
          <a:p>
            <a:r>
              <a:rPr lang="en-US" dirty="0" smtClean="0"/>
              <a:t>Helmet will free flow and or leak if this Valve is not in good condition</a:t>
            </a:r>
          </a:p>
          <a:p>
            <a:pPr>
              <a:buNone/>
            </a:pPr>
            <a:endParaRPr lang="en-US" dirty="0" smtClean="0"/>
          </a:p>
          <a:p>
            <a:pPr>
              <a:buNone/>
            </a:pPr>
            <a:endParaRPr lang="en-US" dirty="0"/>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9777" r="11664" b="21567"/>
          <a:stretch/>
        </p:blipFill>
        <p:spPr>
          <a:xfrm>
            <a:off x="4267200" y="2286000"/>
            <a:ext cx="4699144" cy="3518694"/>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76200"/>
            <a:ext cx="8229600" cy="1143000"/>
          </a:xfrm>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76200" y="2941637"/>
            <a:ext cx="4038600" cy="3001963"/>
          </a:xfrm>
        </p:spPr>
        <p:txBody>
          <a:bodyPr>
            <a:normAutofit/>
          </a:bodyPr>
          <a:lstStyle/>
          <a:p>
            <a:r>
              <a:rPr lang="en-US" dirty="0" smtClean="0"/>
              <a:t>Obvious signs of fiberglass damage; including cracks, gouges, and or depressions</a:t>
            </a:r>
          </a:p>
          <a:p>
            <a:endParaRPr lang="en-US" dirty="0" smtClean="0"/>
          </a:p>
          <a:p>
            <a:endParaRPr lang="en-US" dirty="0" smtClean="0"/>
          </a:p>
          <a:p>
            <a:pPr>
              <a:buNone/>
            </a:pPr>
            <a:endParaRPr lang="en-US" dirty="0"/>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581400" y="2514600"/>
            <a:ext cx="5461000" cy="4095750"/>
          </a:xfrm>
        </p:spPr>
      </p:pic>
      <p:sp>
        <p:nvSpPr>
          <p:cNvPr id="2" name="TextBox 1"/>
          <p:cNvSpPr txBox="1"/>
          <p:nvPr/>
        </p:nvSpPr>
        <p:spPr>
          <a:xfrm>
            <a:off x="76200" y="1524000"/>
            <a:ext cx="3886200" cy="646331"/>
          </a:xfrm>
          <a:prstGeom prst="rect">
            <a:avLst/>
          </a:prstGeom>
          <a:noFill/>
        </p:spPr>
        <p:txBody>
          <a:bodyPr wrap="square" rtlCol="0">
            <a:spAutoFit/>
          </a:bodyPr>
          <a:lstStyle/>
          <a:p>
            <a:pPr algn="ctr"/>
            <a:r>
              <a:rPr lang="en-US" sz="3600" dirty="0" smtClean="0"/>
              <a:t>Inspect for:</a:t>
            </a:r>
            <a:endParaRPr lang="en-US" sz="3600" dirty="0"/>
          </a:p>
        </p:txBody>
      </p:sp>
    </p:spTree>
    <p:extLst>
      <p:ext uri="{BB962C8B-B14F-4D97-AF65-F5344CB8AC3E}">
        <p14:creationId xmlns:p14="http://schemas.microsoft.com/office/powerpoint/2010/main" val="3232688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152400"/>
            <a:ext cx="8229600" cy="1143000"/>
          </a:xfrm>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152400" y="1798637"/>
            <a:ext cx="4038600" cy="4525963"/>
          </a:xfrm>
        </p:spPr>
        <p:txBody>
          <a:bodyPr>
            <a:normAutofit fontScale="92500" lnSpcReduction="10000"/>
          </a:bodyPr>
          <a:lstStyle/>
          <a:p>
            <a:r>
              <a:rPr lang="en-US" dirty="0" smtClean="0"/>
              <a:t>Do not use helmet without shroud on the SL-27 main / Water Dump Valve</a:t>
            </a:r>
          </a:p>
          <a:p>
            <a:pPr>
              <a:buNone/>
            </a:pPr>
            <a:endParaRPr lang="en-US" dirty="0" smtClean="0"/>
          </a:p>
          <a:p>
            <a:r>
              <a:rPr lang="en-US" dirty="0" smtClean="0"/>
              <a:t>The Shroud allows the Water Dump Valve to sense the same pressure as the demand Regulator, keeping the Helmet from free flowing  </a:t>
            </a:r>
          </a:p>
          <a:p>
            <a:pPr>
              <a:buNone/>
            </a:pPr>
            <a:endParaRPr lang="en-US" dirty="0"/>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343400" y="2089944"/>
            <a:ext cx="4630208" cy="3472656"/>
          </a:xfrm>
        </p:spPr>
      </p:pic>
      <p:cxnSp>
        <p:nvCxnSpPr>
          <p:cNvPr id="6" name="Straight Arrow Connector 5"/>
          <p:cNvCxnSpPr/>
          <p:nvPr/>
        </p:nvCxnSpPr>
        <p:spPr>
          <a:xfrm flipH="1">
            <a:off x="7373178" y="3390900"/>
            <a:ext cx="1091648"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Exhaust/Dewatering System</a:t>
            </a:r>
            <a:endParaRPr lang="en-US" sz="3600" dirty="0"/>
          </a:p>
        </p:txBody>
      </p:sp>
      <p:sp>
        <p:nvSpPr>
          <p:cNvPr id="3" name="Content Placeholder 2"/>
          <p:cNvSpPr>
            <a:spLocks noGrp="1"/>
          </p:cNvSpPr>
          <p:nvPr>
            <p:ph sz="half" idx="1"/>
          </p:nvPr>
        </p:nvSpPr>
        <p:spPr/>
        <p:txBody>
          <a:bodyPr>
            <a:normAutofit/>
          </a:bodyPr>
          <a:lstStyle/>
          <a:p>
            <a:endParaRPr lang="en-US" dirty="0" smtClean="0"/>
          </a:p>
          <a:p>
            <a:r>
              <a:rPr lang="en-US" u="sng" dirty="0" smtClean="0"/>
              <a:t>Old </a:t>
            </a:r>
            <a:r>
              <a:rPr lang="en-US" dirty="0" smtClean="0"/>
              <a:t>Double Exhaust Whisker (Latex) two Exhaust valves, integrated water dump, first “contaminated water exhaust system” fits: SL17A,B,C,K, KM37,57 </a:t>
            </a:r>
          </a:p>
          <a:p>
            <a:endParaRPr lang="en-US" dirty="0" smtClean="0"/>
          </a:p>
          <a:p>
            <a:pPr>
              <a:buNone/>
            </a:pPr>
            <a:endParaRPr lang="en-US" dirty="0" smtClean="0"/>
          </a:p>
          <a:p>
            <a:endParaRPr lang="en-US" dirty="0" smtClean="0"/>
          </a:p>
          <a:p>
            <a:endParaRPr lang="en-US" dirty="0" smtClean="0"/>
          </a:p>
          <a:p>
            <a:endParaRPr lang="en-US" dirty="0" smtClean="0"/>
          </a:p>
          <a:p>
            <a:endParaRPr lang="en-US" dirty="0"/>
          </a:p>
        </p:txBody>
      </p:sp>
      <p:pic>
        <p:nvPicPr>
          <p:cNvPr id="9" name="Content Placeholder 8" descr="DSCN2021.JPG"/>
          <p:cNvPicPr>
            <a:picLocks noGrp="1" noChangeAspect="1"/>
          </p:cNvPicPr>
          <p:nvPr>
            <p:ph sz="half" idx="2"/>
          </p:nvPr>
        </p:nvPicPr>
        <p:blipFill>
          <a:blip r:embed="rId2" cstate="print"/>
          <a:stretch>
            <a:fillRect/>
          </a:stretch>
        </p:blipFill>
        <p:spPr>
          <a:xfrm>
            <a:off x="4648200" y="2348706"/>
            <a:ext cx="4038600" cy="3028950"/>
          </a:xfrm>
        </p:spPr>
      </p:pic>
      <p:pic>
        <p:nvPicPr>
          <p:cNvPr id="4" name="Picture 2"/>
          <p:cNvPicPr>
            <a:picLocks noChangeAspect="1" noChangeArrowheads="1"/>
          </p:cNvPicPr>
          <p:nvPr/>
        </p:nvPicPr>
        <p:blipFill>
          <a:blip r:embed="rId3"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7785652" y="1"/>
            <a:ext cx="1358348"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Exhaust/Dewatering System</a:t>
            </a:r>
            <a:endParaRPr lang="en-US" sz="3600" dirty="0"/>
          </a:p>
        </p:txBody>
      </p:sp>
      <p:sp>
        <p:nvSpPr>
          <p:cNvPr id="3" name="Content Placeholder 2"/>
          <p:cNvSpPr>
            <a:spLocks noGrp="1"/>
          </p:cNvSpPr>
          <p:nvPr>
            <p:ph sz="half" idx="1"/>
          </p:nvPr>
        </p:nvSpPr>
        <p:spPr>
          <a:xfrm>
            <a:off x="228600" y="1371600"/>
            <a:ext cx="8610600" cy="1905000"/>
          </a:xfrm>
        </p:spPr>
        <p:txBody>
          <a:bodyPr>
            <a:normAutofit/>
          </a:bodyPr>
          <a:lstStyle/>
          <a:p>
            <a:r>
              <a:rPr lang="en-US" u="sng" dirty="0" smtClean="0"/>
              <a:t>Old</a:t>
            </a:r>
            <a:r>
              <a:rPr lang="en-US" dirty="0" smtClean="0"/>
              <a:t> Double Exhaust Whisker (Latex) two Exhaust valves, integrated water dump, “contaminated water exhaust system” fits: SL27 </a:t>
            </a:r>
          </a:p>
          <a:p>
            <a:endParaRPr lang="en-US" dirty="0" smtClean="0"/>
          </a:p>
          <a:p>
            <a:pPr>
              <a:buNone/>
            </a:pPr>
            <a:endParaRPr lang="en-US" dirty="0" smtClean="0"/>
          </a:p>
          <a:p>
            <a:endParaRPr lang="en-US" dirty="0" smtClean="0"/>
          </a:p>
          <a:p>
            <a:endParaRPr lang="en-US" dirty="0" smtClean="0"/>
          </a:p>
          <a:p>
            <a:endParaRPr lang="en-US" dirty="0" smtClean="0"/>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pic>
        <p:nvPicPr>
          <p:cNvPr id="8" name="Content Placeholder 7" descr="DSCN2008.JPG"/>
          <p:cNvPicPr>
            <a:picLocks noGrp="1" noChangeAspect="1"/>
          </p:cNvPicPr>
          <p:nvPr>
            <p:ph sz="half" idx="2"/>
          </p:nvPr>
        </p:nvPicPr>
        <p:blipFill rotWithShape="1">
          <a:blip r:embed="rId4" cstate="print"/>
          <a:srcRect t="23248" r="4460" b="20013"/>
          <a:stretch/>
        </p:blipFill>
        <p:spPr>
          <a:xfrm>
            <a:off x="685800" y="2971800"/>
            <a:ext cx="7900868" cy="3519055"/>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Exhaust/Dewatering System</a:t>
            </a:r>
            <a:endParaRPr lang="en-US" sz="3600" dirty="0"/>
          </a:p>
        </p:txBody>
      </p:sp>
      <p:sp>
        <p:nvSpPr>
          <p:cNvPr id="3" name="Content Placeholder 2"/>
          <p:cNvSpPr>
            <a:spLocks noGrp="1"/>
          </p:cNvSpPr>
          <p:nvPr>
            <p:ph sz="half" idx="1"/>
          </p:nvPr>
        </p:nvSpPr>
        <p:spPr>
          <a:xfrm>
            <a:off x="152400" y="914400"/>
            <a:ext cx="4038600" cy="2743200"/>
          </a:xfrm>
        </p:spPr>
        <p:txBody>
          <a:bodyPr>
            <a:normAutofit/>
          </a:bodyPr>
          <a:lstStyle/>
          <a:p>
            <a:endParaRPr lang="en-US" dirty="0" smtClean="0"/>
          </a:p>
          <a:p>
            <a:r>
              <a:rPr lang="en-US" dirty="0" smtClean="0"/>
              <a:t>Tri-valve, Three exhaust Valves , Standard on SL27 and 18/28, will fit on older 18/28 band mask </a:t>
            </a:r>
          </a:p>
          <a:p>
            <a:endParaRPr lang="en-US" dirty="0" smtClean="0"/>
          </a:p>
          <a:p>
            <a:pPr>
              <a:buNone/>
            </a:pPr>
            <a:endParaRPr lang="en-US" dirty="0" smtClean="0"/>
          </a:p>
          <a:p>
            <a:endParaRPr lang="en-US" dirty="0" smtClean="0"/>
          </a:p>
          <a:p>
            <a:endParaRPr lang="en-US" dirty="0" smtClean="0"/>
          </a:p>
          <a:p>
            <a:endParaRPr lang="en-US" dirty="0" smtClean="0"/>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pic>
        <p:nvPicPr>
          <p:cNvPr id="15" name="Content Placeholder 14" descr="DSCN2011.JPG"/>
          <p:cNvPicPr>
            <a:picLocks noGrp="1" noChangeAspect="1"/>
          </p:cNvPicPr>
          <p:nvPr>
            <p:ph sz="half" idx="2"/>
          </p:nvPr>
        </p:nvPicPr>
        <p:blipFill>
          <a:blip r:embed="rId4" cstate="print"/>
          <a:srcRect l="3774" t="10508" b="16536"/>
          <a:stretch>
            <a:fillRect/>
          </a:stretch>
        </p:blipFill>
        <p:spPr>
          <a:xfrm>
            <a:off x="4419600" y="2971800"/>
            <a:ext cx="4690241" cy="2667000"/>
          </a:xfrm>
        </p:spPr>
      </p:pic>
      <p:sp>
        <p:nvSpPr>
          <p:cNvPr id="7" name="TextBox 6"/>
          <p:cNvSpPr txBox="1"/>
          <p:nvPr/>
        </p:nvSpPr>
        <p:spPr>
          <a:xfrm>
            <a:off x="4800600" y="1676400"/>
            <a:ext cx="4038600" cy="523220"/>
          </a:xfrm>
          <a:prstGeom prst="rect">
            <a:avLst/>
          </a:prstGeom>
          <a:noFill/>
        </p:spPr>
        <p:txBody>
          <a:bodyPr wrap="square" rtlCol="0">
            <a:spAutoFit/>
          </a:bodyPr>
          <a:lstStyle/>
          <a:p>
            <a:pPr algn="ctr"/>
            <a:r>
              <a:rPr lang="en-US" sz="2800" dirty="0" smtClean="0"/>
              <a:t>Whisker Wings</a:t>
            </a:r>
            <a:endParaRPr lang="en-US" sz="2800" dirty="0"/>
          </a:p>
        </p:txBody>
      </p:sp>
      <p:cxnSp>
        <p:nvCxnSpPr>
          <p:cNvPr id="9" name="Straight Arrow Connector 8"/>
          <p:cNvCxnSpPr/>
          <p:nvPr/>
        </p:nvCxnSpPr>
        <p:spPr>
          <a:xfrm rot="5400000">
            <a:off x="5067300" y="2705100"/>
            <a:ext cx="182880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6553200" y="2590801"/>
            <a:ext cx="182880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200" y="3733800"/>
            <a:ext cx="4064000" cy="304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Exhaust/Dewatering System</a:t>
            </a:r>
            <a:endParaRPr lang="en-US" sz="3600" dirty="0"/>
          </a:p>
        </p:txBody>
      </p:sp>
      <p:sp>
        <p:nvSpPr>
          <p:cNvPr id="3" name="Content Placeholder 2"/>
          <p:cNvSpPr>
            <a:spLocks noGrp="1"/>
          </p:cNvSpPr>
          <p:nvPr>
            <p:ph sz="half" idx="1"/>
          </p:nvPr>
        </p:nvSpPr>
        <p:spPr>
          <a:xfrm>
            <a:off x="457200" y="1371601"/>
            <a:ext cx="8534400" cy="1828799"/>
          </a:xfrm>
        </p:spPr>
        <p:txBody>
          <a:bodyPr>
            <a:normAutofit/>
          </a:bodyPr>
          <a:lstStyle/>
          <a:p>
            <a:r>
              <a:rPr lang="en-US" dirty="0" smtClean="0"/>
              <a:t>Quad-Valve, four exhaust valves, standard on: SL17B, KM37/SS,57,97 will fit on 17A,C,K (Recommended for diving in water with unknown contaminates) </a:t>
            </a:r>
          </a:p>
          <a:p>
            <a:pPr>
              <a:buNone/>
            </a:pPr>
            <a:endParaRPr lang="en-US" dirty="0" smtClean="0"/>
          </a:p>
          <a:p>
            <a:endParaRPr lang="en-US" dirty="0" smtClean="0"/>
          </a:p>
          <a:p>
            <a:endParaRPr lang="en-US" dirty="0" smtClean="0"/>
          </a:p>
          <a:p>
            <a:endParaRPr lang="en-US" dirty="0" smtClean="0"/>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76800" y="3676650"/>
            <a:ext cx="4038600" cy="3028950"/>
          </a:xfr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276600"/>
            <a:ext cx="4572000" cy="304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1720.JPG"/>
          <p:cNvPicPr>
            <a:picLocks noChangeAspect="1"/>
          </p:cNvPicPr>
          <p:nvPr/>
        </p:nvPicPr>
        <p:blipFill>
          <a:blip r:embed="rId2" cstate="print"/>
          <a:stretch>
            <a:fillRect/>
          </a:stretch>
        </p:blipFill>
        <p:spPr>
          <a:xfrm>
            <a:off x="0" y="0"/>
            <a:ext cx="9144000" cy="6858000"/>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0" y="0"/>
            <a:ext cx="1028700" cy="10287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7785652" y="1"/>
            <a:ext cx="1358348" cy="1143000"/>
          </a:xfrm>
          <a:prstGeom prst="rect">
            <a:avLst/>
          </a:prstGeom>
          <a:noFill/>
          <a:ln w="9525">
            <a:noFill/>
            <a:miter lim="800000"/>
            <a:headEnd/>
            <a:tailEnd/>
          </a:ln>
        </p:spPr>
      </p:pic>
      <p:sp>
        <p:nvSpPr>
          <p:cNvPr id="8" name="TextBox 7"/>
          <p:cNvSpPr txBox="1"/>
          <p:nvPr/>
        </p:nvSpPr>
        <p:spPr>
          <a:xfrm>
            <a:off x="3657600" y="1447800"/>
            <a:ext cx="2057400" cy="3939540"/>
          </a:xfrm>
          <a:prstGeom prst="rect">
            <a:avLst/>
          </a:prstGeom>
          <a:noFill/>
        </p:spPr>
        <p:txBody>
          <a:bodyPr wrap="square" rtlCol="0">
            <a:spAutoFit/>
          </a:bodyPr>
          <a:lstStyle/>
          <a:p>
            <a:r>
              <a:rPr lang="en-US" sz="25000" dirty="0" smtClean="0">
                <a:solidFill>
                  <a:schemeClr val="bg1"/>
                </a:solidFill>
              </a:rPr>
              <a:t>?</a:t>
            </a:r>
            <a:endParaRPr lang="en-US" sz="250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76200"/>
            <a:ext cx="8229600" cy="1143000"/>
          </a:xfrm>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0" y="2438400"/>
            <a:ext cx="4038600" cy="3886200"/>
          </a:xfrm>
        </p:spPr>
        <p:txBody>
          <a:bodyPr>
            <a:normAutofit/>
          </a:bodyPr>
          <a:lstStyle/>
          <a:p>
            <a:r>
              <a:rPr lang="en-US" dirty="0" smtClean="0"/>
              <a:t>Fiberglass </a:t>
            </a:r>
            <a:r>
              <a:rPr lang="en-US" dirty="0"/>
              <a:t>and gel coat repairs must be completed by a technician that has received certification for Helmet Shell repairs by KMDSI or Dive Lab, Inc. </a:t>
            </a:r>
            <a:endParaRPr lang="en-US" dirty="0" smtClean="0"/>
          </a:p>
          <a:p>
            <a:endParaRPr lang="en-US" dirty="0" smtClean="0"/>
          </a:p>
          <a:p>
            <a:endParaRPr lang="en-US" dirty="0" smtClean="0"/>
          </a:p>
          <a:p>
            <a:pPr>
              <a:buNone/>
            </a:pPr>
            <a:endParaRPr lang="en-US" dirty="0"/>
          </a:p>
        </p:txBody>
      </p:sp>
      <p:pic>
        <p:nvPicPr>
          <p:cNvPr id="5" name="Content Placeholder 4"/>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9434"/>
          <a:stretch/>
        </p:blipFill>
        <p:spPr>
          <a:xfrm>
            <a:off x="4191000" y="2514600"/>
            <a:ext cx="4853796" cy="4019550"/>
          </a:xfrm>
        </p:spPr>
      </p:pic>
      <p:sp>
        <p:nvSpPr>
          <p:cNvPr id="6" name="TextBox 5"/>
          <p:cNvSpPr txBox="1"/>
          <p:nvPr/>
        </p:nvSpPr>
        <p:spPr>
          <a:xfrm>
            <a:off x="4038600" y="1676400"/>
            <a:ext cx="4800600" cy="830997"/>
          </a:xfrm>
          <a:prstGeom prst="rect">
            <a:avLst/>
          </a:prstGeom>
          <a:noFill/>
        </p:spPr>
        <p:txBody>
          <a:bodyPr wrap="square" rtlCol="0">
            <a:spAutoFit/>
          </a:bodyPr>
          <a:lstStyle/>
          <a:p>
            <a:pPr marL="285750" indent="-285750">
              <a:buFont typeface="Arial" pitchFamily="34" charset="0"/>
              <a:buChar char="•"/>
            </a:pPr>
            <a:r>
              <a:rPr lang="en-US" sz="2400" dirty="0"/>
              <a:t>Any gouges deeper than 1/16</a:t>
            </a:r>
            <a:r>
              <a:rPr lang="en-US" sz="2400" dirty="0" smtClean="0"/>
              <a:t>” (1.5mm) </a:t>
            </a:r>
            <a:r>
              <a:rPr lang="en-US" sz="2400" dirty="0"/>
              <a:t>should be </a:t>
            </a:r>
            <a:r>
              <a:rPr lang="en-US" sz="2400" dirty="0" smtClean="0"/>
              <a:t>repaired</a:t>
            </a:r>
            <a:endParaRPr lang="en-US" sz="2400" dirty="0"/>
          </a:p>
        </p:txBody>
      </p:sp>
    </p:spTree>
    <p:extLst>
      <p:ext uri="{BB962C8B-B14F-4D97-AF65-F5344CB8AC3E}">
        <p14:creationId xmlns:p14="http://schemas.microsoft.com/office/powerpoint/2010/main" val="374692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0"/>
            <a:ext cx="8229600" cy="1143000"/>
          </a:xfrm>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457200" y="1447800"/>
            <a:ext cx="8534400" cy="1828800"/>
          </a:xfrm>
        </p:spPr>
        <p:txBody>
          <a:bodyPr>
            <a:normAutofit/>
          </a:bodyPr>
          <a:lstStyle/>
          <a:p>
            <a:r>
              <a:rPr lang="en-US" dirty="0" smtClean="0"/>
              <a:t>Remove Helmet Liner, inspect liner fabric for tears, broken snaps and chin strap  damage (17A/B)</a:t>
            </a:r>
          </a:p>
          <a:p>
            <a:endParaRPr lang="en-US" dirty="0" smtClean="0"/>
          </a:p>
          <a:p>
            <a:pPr>
              <a:buNone/>
            </a:pPr>
            <a:endParaRPr lang="en-US" dirty="0"/>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99000" y="3352800"/>
            <a:ext cx="4368800" cy="3276600"/>
          </a:xfr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8586"/>
          <a:stretch/>
        </p:blipFill>
        <p:spPr>
          <a:xfrm>
            <a:off x="76200" y="2791690"/>
            <a:ext cx="4572000" cy="2791691"/>
          </a:xfrm>
          <a:prstGeom prst="rect">
            <a:avLst/>
          </a:prstGeom>
        </p:spPr>
      </p:pic>
    </p:spTree>
    <p:extLst>
      <p:ext uri="{BB962C8B-B14F-4D97-AF65-F5344CB8AC3E}">
        <p14:creationId xmlns:p14="http://schemas.microsoft.com/office/powerpoint/2010/main" val="3519813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a:xfrm>
            <a:off x="457200" y="0"/>
            <a:ext cx="8229600" cy="1143000"/>
          </a:xfrm>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a:xfrm>
            <a:off x="152400" y="1798637"/>
            <a:ext cx="4038600" cy="4525963"/>
          </a:xfrm>
        </p:spPr>
        <p:txBody>
          <a:bodyPr>
            <a:normAutofit/>
          </a:bodyPr>
          <a:lstStyle/>
          <a:p>
            <a:endParaRPr lang="en-US" dirty="0" smtClean="0"/>
          </a:p>
          <a:p>
            <a:r>
              <a:rPr lang="en-US" dirty="0" smtClean="0"/>
              <a:t>Inspect the Head and Chin foam for signs of crumbling/rotting</a:t>
            </a:r>
          </a:p>
          <a:p>
            <a:endParaRPr lang="en-US" dirty="0" smtClean="0"/>
          </a:p>
          <a:p>
            <a:r>
              <a:rPr lang="en-US" dirty="0" smtClean="0"/>
              <a:t>Replace if required, Guidance O &amp; M Manual   </a:t>
            </a:r>
          </a:p>
          <a:p>
            <a:pPr>
              <a:buNone/>
            </a:pPr>
            <a:endParaRPr lang="en-US" dirty="0"/>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3945" t="8450" b="3271"/>
          <a:stretch/>
        </p:blipFill>
        <p:spPr>
          <a:xfrm>
            <a:off x="4267200" y="2286000"/>
            <a:ext cx="4753616" cy="32766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p:txBody>
          <a:bodyPr>
            <a:normAutofit fontScale="92500"/>
          </a:bodyPr>
          <a:lstStyle/>
          <a:p>
            <a:pPr lvl="0"/>
            <a:r>
              <a:rPr lang="en-US" dirty="0" smtClean="0"/>
              <a:t>Important to have a properly fitted Head Liner and always use the Chin Strap and Snaps</a:t>
            </a:r>
          </a:p>
          <a:p>
            <a:pPr>
              <a:buNone/>
            </a:pPr>
            <a:endParaRPr lang="en-US" dirty="0" smtClean="0"/>
          </a:p>
          <a:p>
            <a:pPr lvl="0"/>
            <a:r>
              <a:rPr lang="en-US" dirty="0" smtClean="0"/>
              <a:t>Replace Foam when worn, in order to maintain a proper “snug” fit, so that a good Oral Nasal seal is obtained</a:t>
            </a:r>
          </a:p>
          <a:p>
            <a:pPr>
              <a:buNone/>
            </a:pPr>
            <a:endParaRPr lang="en-US" dirty="0" smtClean="0"/>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348706"/>
            <a:ext cx="4038600" cy="302895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0" y="0"/>
            <a:ext cx="1028700" cy="10287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7785652" y="1"/>
            <a:ext cx="1358348" cy="1143000"/>
          </a:xfrm>
          <a:prstGeom prst="rect">
            <a:avLst/>
          </a:prstGeom>
          <a:noFill/>
          <a:ln w="9525">
            <a:noFill/>
            <a:miter lim="800000"/>
            <a:headEnd/>
            <a:tailEnd/>
          </a:ln>
        </p:spPr>
      </p:pic>
      <p:sp>
        <p:nvSpPr>
          <p:cNvPr id="4" name="Title 3"/>
          <p:cNvSpPr>
            <a:spLocks noGrp="1"/>
          </p:cNvSpPr>
          <p:nvPr>
            <p:ph type="title"/>
          </p:nvPr>
        </p:nvSpPr>
        <p:spPr/>
        <p:txBody>
          <a:bodyPr>
            <a:noAutofit/>
          </a:bodyPr>
          <a:lstStyle/>
          <a:p>
            <a:r>
              <a:rPr lang="en-US" sz="3600" b="1" dirty="0" smtClean="0"/>
              <a:t>All Models of KMDSI Helmets </a:t>
            </a:r>
            <a:endParaRPr lang="en-US" sz="3600" dirty="0"/>
          </a:p>
        </p:txBody>
      </p:sp>
      <p:sp>
        <p:nvSpPr>
          <p:cNvPr id="7" name="Content Placeholder 6"/>
          <p:cNvSpPr>
            <a:spLocks noGrp="1"/>
          </p:cNvSpPr>
          <p:nvPr>
            <p:ph sz="half" idx="1"/>
          </p:nvPr>
        </p:nvSpPr>
        <p:spPr/>
        <p:txBody>
          <a:bodyPr>
            <a:normAutofit/>
          </a:bodyPr>
          <a:lstStyle/>
          <a:p>
            <a:pPr lvl="0"/>
            <a:r>
              <a:rPr lang="en-US" dirty="0" smtClean="0"/>
              <a:t>A poor seal can result in CO</a:t>
            </a:r>
            <a:r>
              <a:rPr lang="en-US" baseline="-25000" dirty="0" smtClean="0"/>
              <a:t>2 </a:t>
            </a:r>
            <a:r>
              <a:rPr lang="en-US" dirty="0" smtClean="0"/>
              <a:t>build-up, (When the divers head turns, the helmet should follow)</a:t>
            </a:r>
          </a:p>
          <a:p>
            <a:pPr lvl="0"/>
            <a:endParaRPr lang="en-US" dirty="0" smtClean="0"/>
          </a:p>
          <a:p>
            <a:pPr lvl="0"/>
            <a:r>
              <a:rPr lang="en-US" dirty="0" smtClean="0"/>
              <a:t>Foam can be custom cut to accommodate different size heads</a:t>
            </a:r>
          </a:p>
        </p:txBody>
      </p:sp>
      <p:pic>
        <p:nvPicPr>
          <p:cNvPr id="8" name="Content Placeholder 7" descr="DSCN1860.JPG"/>
          <p:cNvPicPr>
            <a:picLocks noGrp="1" noChangeAspect="1"/>
          </p:cNvPicPr>
          <p:nvPr>
            <p:ph sz="half" idx="2"/>
          </p:nvPr>
        </p:nvPicPr>
        <p:blipFill>
          <a:blip r:embed="rId4" cstate="print"/>
          <a:stretch>
            <a:fillRect/>
          </a:stretch>
        </p:blipFill>
        <p:spPr>
          <a:xfrm>
            <a:off x="4648200" y="2348706"/>
            <a:ext cx="4038600" cy="3028950"/>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TotalTime>
  <Words>1239</Words>
  <Application>Microsoft Office PowerPoint</Application>
  <PresentationFormat>On-screen Show (4:3)</PresentationFormat>
  <Paragraphs>237</Paragraphs>
  <Slides>45</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Office Theme</vt:lpstr>
      <vt:lpstr>All Models of KMDSI Helmets </vt:lpstr>
      <vt:lpstr>KIRBY MORGAN DIVE SYSTEMS INCORPORATED  MAINTENANCE AND REPAIR TECHNICIAN TRAINING </vt:lpstr>
      <vt:lpstr>All Models of KMDSI Helmets </vt:lpstr>
      <vt:lpstr>All Models of KMDSI Helmets </vt:lpstr>
      <vt:lpstr>All Models of KMDSI Helmets </vt:lpstr>
      <vt:lpstr>All Models of KMDSI Helmets </vt:lpstr>
      <vt:lpstr>All Models of KMDSI Helmets </vt:lpstr>
      <vt:lpstr>All Models of KMDSI Helmets </vt:lpstr>
      <vt:lpstr>All Models of KMDSI Helmets </vt:lpstr>
      <vt:lpstr>All Models of KMDSI Helmets </vt:lpstr>
      <vt:lpstr>All Models of KMDSI Helmets </vt:lpstr>
      <vt:lpstr>All Models of KMDSI Helmets </vt:lpstr>
      <vt:lpstr>All Models of KMDSI Helmets </vt:lpstr>
      <vt:lpstr>Top Ten Reasons  Communication systems Fail</vt:lpstr>
      <vt:lpstr>#1 Reason  Communication systems Fail</vt:lpstr>
      <vt:lpstr>All Models of KMDSI Helmets </vt:lpstr>
      <vt:lpstr>All Models of KMDSI Helmets </vt:lpstr>
      <vt:lpstr>All Models of KMDSI Helmets </vt:lpstr>
      <vt:lpstr>All Models of KMDSI Helmets </vt:lpstr>
      <vt:lpstr>Oral Nasal Mask</vt:lpstr>
      <vt:lpstr>Oral Nasal Mask</vt:lpstr>
      <vt:lpstr>All Models of KMDSI Helmets </vt:lpstr>
      <vt:lpstr>All Models of KMDSI Helmets </vt:lpstr>
      <vt:lpstr>All Models of KMDSI Helmets </vt:lpstr>
      <vt:lpstr>Oral/Nasal Valve</vt:lpstr>
      <vt:lpstr>All Models of KMDSI Helmets </vt:lpstr>
      <vt:lpstr>All Models of KMDSI Helmets </vt:lpstr>
      <vt:lpstr>All Models of KMDSI Helmets </vt:lpstr>
      <vt:lpstr>All Models of KMDSI Helmets </vt:lpstr>
      <vt:lpstr>All Models of KMDSI Helmets </vt:lpstr>
      <vt:lpstr>KM37SS &amp; KM97 Main Exhaust/Water dump </vt:lpstr>
      <vt:lpstr>KM37SS &amp; KM97 Main Exhaust/Water dump  </vt:lpstr>
      <vt:lpstr>All Models of KMDSI Helmets </vt:lpstr>
      <vt:lpstr>All Models of KMDSI Helmets </vt:lpstr>
      <vt:lpstr>All Models of KMDSI Helmets </vt:lpstr>
      <vt:lpstr>All Models of KMDSI Helmets </vt:lpstr>
      <vt:lpstr>All Models of KMDSI Helmets </vt:lpstr>
      <vt:lpstr>All Models of KMDSI Helmets </vt:lpstr>
      <vt:lpstr>All Models of KMDSI Helmets </vt:lpstr>
      <vt:lpstr>All Models of KMDSI Helmets </vt:lpstr>
      <vt:lpstr>Exhaust/Dewatering System</vt:lpstr>
      <vt:lpstr>Exhaust/Dewatering System</vt:lpstr>
      <vt:lpstr>Exhaust/Dewatering System</vt:lpstr>
      <vt:lpstr>Exhaust/Dewatering System</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Rocky</dc:creator>
  <cp:lastModifiedBy>Owner</cp:lastModifiedBy>
  <cp:revision>37</cp:revision>
  <dcterms:created xsi:type="dcterms:W3CDTF">2009-09-24T12:35:16Z</dcterms:created>
  <dcterms:modified xsi:type="dcterms:W3CDTF">2016-07-20T14:08:41Z</dcterms:modified>
</cp:coreProperties>
</file>