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1C236-0711-492D-AF48-6B17937791FF}" type="datetimeFigureOut">
              <a:rPr lang="en-US" smtClean="0"/>
              <a:pPr/>
              <a:t>7/20/2016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38206-C138-4A28-985B-924DBF74FB76}" type="slidenum">
              <a:rPr lang="en-US" smtClean="0"/>
              <a:pPr/>
              <a:t>‹#›</a:t>
            </a:fld>
            <a:endParaRPr lang="en-US"/>
          </a:p>
        </p:txBody>
      </p:sp>
    </p:spTree>
    <p:extLst>
      <p:ext uri="{BB962C8B-B14F-4D97-AF65-F5344CB8AC3E}">
        <p14:creationId xmlns:p14="http://schemas.microsoft.com/office/powerpoint/2010/main" val="46641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a:t>
            </a:fld>
            <a:endParaRPr lang="en-US"/>
          </a:p>
        </p:txBody>
      </p:sp>
    </p:spTree>
    <p:extLst>
      <p:ext uri="{BB962C8B-B14F-4D97-AF65-F5344CB8AC3E}">
        <p14:creationId xmlns:p14="http://schemas.microsoft.com/office/powerpoint/2010/main" val="3617488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10</a:t>
            </a:fld>
            <a:endParaRPr lang="en-US"/>
          </a:p>
        </p:txBody>
      </p:sp>
    </p:spTree>
    <p:extLst>
      <p:ext uri="{BB962C8B-B14F-4D97-AF65-F5344CB8AC3E}">
        <p14:creationId xmlns:p14="http://schemas.microsoft.com/office/powerpoint/2010/main" val="97387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11</a:t>
            </a:fld>
            <a:endParaRPr lang="en-US"/>
          </a:p>
        </p:txBody>
      </p:sp>
    </p:spTree>
    <p:extLst>
      <p:ext uri="{BB962C8B-B14F-4D97-AF65-F5344CB8AC3E}">
        <p14:creationId xmlns:p14="http://schemas.microsoft.com/office/powerpoint/2010/main" val="1440180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12</a:t>
            </a:fld>
            <a:endParaRPr lang="en-US"/>
          </a:p>
        </p:txBody>
      </p:sp>
    </p:spTree>
    <p:extLst>
      <p:ext uri="{BB962C8B-B14F-4D97-AF65-F5344CB8AC3E}">
        <p14:creationId xmlns:p14="http://schemas.microsoft.com/office/powerpoint/2010/main" val="3275190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13</a:t>
            </a:fld>
            <a:endParaRPr lang="en-US"/>
          </a:p>
        </p:txBody>
      </p:sp>
    </p:spTree>
    <p:extLst>
      <p:ext uri="{BB962C8B-B14F-4D97-AF65-F5344CB8AC3E}">
        <p14:creationId xmlns:p14="http://schemas.microsoft.com/office/powerpoint/2010/main" val="978715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14</a:t>
            </a:fld>
            <a:endParaRPr lang="en-US"/>
          </a:p>
        </p:txBody>
      </p:sp>
    </p:spTree>
    <p:extLst>
      <p:ext uri="{BB962C8B-B14F-4D97-AF65-F5344CB8AC3E}">
        <p14:creationId xmlns:p14="http://schemas.microsoft.com/office/powerpoint/2010/main" val="2558590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15</a:t>
            </a:fld>
            <a:endParaRPr lang="en-US"/>
          </a:p>
        </p:txBody>
      </p:sp>
    </p:spTree>
    <p:extLst>
      <p:ext uri="{BB962C8B-B14F-4D97-AF65-F5344CB8AC3E}">
        <p14:creationId xmlns:p14="http://schemas.microsoft.com/office/powerpoint/2010/main" val="3185702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16</a:t>
            </a:fld>
            <a:endParaRPr lang="en-US"/>
          </a:p>
        </p:txBody>
      </p:sp>
    </p:spTree>
    <p:extLst>
      <p:ext uri="{BB962C8B-B14F-4D97-AF65-F5344CB8AC3E}">
        <p14:creationId xmlns:p14="http://schemas.microsoft.com/office/powerpoint/2010/main" val="771618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17</a:t>
            </a:fld>
            <a:endParaRPr lang="en-US"/>
          </a:p>
        </p:txBody>
      </p:sp>
    </p:spTree>
    <p:extLst>
      <p:ext uri="{BB962C8B-B14F-4D97-AF65-F5344CB8AC3E}">
        <p14:creationId xmlns:p14="http://schemas.microsoft.com/office/powerpoint/2010/main" val="452423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18</a:t>
            </a:fld>
            <a:endParaRPr lang="en-US"/>
          </a:p>
        </p:txBody>
      </p:sp>
    </p:spTree>
    <p:extLst>
      <p:ext uri="{BB962C8B-B14F-4D97-AF65-F5344CB8AC3E}">
        <p14:creationId xmlns:p14="http://schemas.microsoft.com/office/powerpoint/2010/main" val="209727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19</a:t>
            </a:fld>
            <a:endParaRPr lang="en-US"/>
          </a:p>
        </p:txBody>
      </p:sp>
    </p:spTree>
    <p:extLst>
      <p:ext uri="{BB962C8B-B14F-4D97-AF65-F5344CB8AC3E}">
        <p14:creationId xmlns:p14="http://schemas.microsoft.com/office/powerpoint/2010/main" val="194964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2</a:t>
            </a:fld>
            <a:endParaRPr lang="en-US"/>
          </a:p>
        </p:txBody>
      </p:sp>
    </p:spTree>
    <p:extLst>
      <p:ext uri="{BB962C8B-B14F-4D97-AF65-F5344CB8AC3E}">
        <p14:creationId xmlns:p14="http://schemas.microsoft.com/office/powerpoint/2010/main" val="3712772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20</a:t>
            </a:fld>
            <a:endParaRPr lang="en-US"/>
          </a:p>
        </p:txBody>
      </p:sp>
    </p:spTree>
    <p:extLst>
      <p:ext uri="{BB962C8B-B14F-4D97-AF65-F5344CB8AC3E}">
        <p14:creationId xmlns:p14="http://schemas.microsoft.com/office/powerpoint/2010/main" val="2204515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21</a:t>
            </a:fld>
            <a:endParaRPr lang="en-US"/>
          </a:p>
        </p:txBody>
      </p:sp>
    </p:spTree>
    <p:extLst>
      <p:ext uri="{BB962C8B-B14F-4D97-AF65-F5344CB8AC3E}">
        <p14:creationId xmlns:p14="http://schemas.microsoft.com/office/powerpoint/2010/main" val="1997750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22</a:t>
            </a:fld>
            <a:endParaRPr lang="en-US"/>
          </a:p>
        </p:txBody>
      </p:sp>
    </p:spTree>
    <p:extLst>
      <p:ext uri="{BB962C8B-B14F-4D97-AF65-F5344CB8AC3E}">
        <p14:creationId xmlns:p14="http://schemas.microsoft.com/office/powerpoint/2010/main" val="504902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23</a:t>
            </a:fld>
            <a:endParaRPr lang="en-US"/>
          </a:p>
        </p:txBody>
      </p:sp>
    </p:spTree>
    <p:extLst>
      <p:ext uri="{BB962C8B-B14F-4D97-AF65-F5344CB8AC3E}">
        <p14:creationId xmlns:p14="http://schemas.microsoft.com/office/powerpoint/2010/main" val="1017256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24</a:t>
            </a:fld>
            <a:endParaRPr lang="en-US"/>
          </a:p>
        </p:txBody>
      </p:sp>
    </p:spTree>
    <p:extLst>
      <p:ext uri="{BB962C8B-B14F-4D97-AF65-F5344CB8AC3E}">
        <p14:creationId xmlns:p14="http://schemas.microsoft.com/office/powerpoint/2010/main" val="282285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3</a:t>
            </a:fld>
            <a:endParaRPr lang="en-US"/>
          </a:p>
        </p:txBody>
      </p:sp>
    </p:spTree>
    <p:extLst>
      <p:ext uri="{BB962C8B-B14F-4D97-AF65-F5344CB8AC3E}">
        <p14:creationId xmlns:p14="http://schemas.microsoft.com/office/powerpoint/2010/main" val="346110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4</a:t>
            </a:fld>
            <a:endParaRPr lang="en-US"/>
          </a:p>
        </p:txBody>
      </p:sp>
    </p:spTree>
    <p:extLst>
      <p:ext uri="{BB962C8B-B14F-4D97-AF65-F5344CB8AC3E}">
        <p14:creationId xmlns:p14="http://schemas.microsoft.com/office/powerpoint/2010/main" val="178533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5</a:t>
            </a:fld>
            <a:endParaRPr lang="en-US"/>
          </a:p>
        </p:txBody>
      </p:sp>
    </p:spTree>
    <p:extLst>
      <p:ext uri="{BB962C8B-B14F-4D97-AF65-F5344CB8AC3E}">
        <p14:creationId xmlns:p14="http://schemas.microsoft.com/office/powerpoint/2010/main" val="284819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6</a:t>
            </a:fld>
            <a:endParaRPr lang="en-US"/>
          </a:p>
        </p:txBody>
      </p:sp>
    </p:spTree>
    <p:extLst>
      <p:ext uri="{BB962C8B-B14F-4D97-AF65-F5344CB8AC3E}">
        <p14:creationId xmlns:p14="http://schemas.microsoft.com/office/powerpoint/2010/main" val="405277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7</a:t>
            </a:fld>
            <a:endParaRPr lang="en-US"/>
          </a:p>
        </p:txBody>
      </p:sp>
    </p:spTree>
    <p:extLst>
      <p:ext uri="{BB962C8B-B14F-4D97-AF65-F5344CB8AC3E}">
        <p14:creationId xmlns:p14="http://schemas.microsoft.com/office/powerpoint/2010/main" val="24423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8</a:t>
            </a:fld>
            <a:endParaRPr lang="en-US"/>
          </a:p>
        </p:txBody>
      </p:sp>
    </p:spTree>
    <p:extLst>
      <p:ext uri="{BB962C8B-B14F-4D97-AF65-F5344CB8AC3E}">
        <p14:creationId xmlns:p14="http://schemas.microsoft.com/office/powerpoint/2010/main" val="234859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A38206-C138-4A28-985B-924DBF74FB76}" type="slidenum">
              <a:rPr lang="en-US" smtClean="0"/>
              <a:pPr/>
              <a:t>9</a:t>
            </a:fld>
            <a:endParaRPr lang="en-US"/>
          </a:p>
        </p:txBody>
      </p:sp>
    </p:spTree>
    <p:extLst>
      <p:ext uri="{BB962C8B-B14F-4D97-AF65-F5344CB8AC3E}">
        <p14:creationId xmlns:p14="http://schemas.microsoft.com/office/powerpoint/2010/main" val="295213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CF88E-F229-4F81-8AAD-7F5AB0D5A743}"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CF88E-F229-4F81-8AAD-7F5AB0D5A743}"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CF88E-F229-4F81-8AAD-7F5AB0D5A743}"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CF88E-F229-4F81-8AAD-7F5AB0D5A743}"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CF88E-F229-4F81-8AAD-7F5AB0D5A743}"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CF88E-F229-4F81-8AAD-7F5AB0D5A743}" type="datetimeFigureOut">
              <a:rPr lang="en-US" smtClean="0"/>
              <a:pPr/>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CF88E-F229-4F81-8AAD-7F5AB0D5A743}" type="datetimeFigureOut">
              <a:rPr lang="en-US" smtClean="0"/>
              <a:pPr/>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CF88E-F229-4F81-8AAD-7F5AB0D5A743}" type="datetimeFigureOut">
              <a:rPr lang="en-US" smtClean="0"/>
              <a:pPr/>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CF88E-F229-4F81-8AAD-7F5AB0D5A743}" type="datetimeFigureOut">
              <a:rPr lang="en-US" smtClean="0"/>
              <a:pPr/>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CF88E-F229-4F81-8AAD-7F5AB0D5A743}" type="datetimeFigureOut">
              <a:rPr lang="en-US" smtClean="0"/>
              <a:pPr/>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CF88E-F229-4F81-8AAD-7F5AB0D5A743}" type="datetimeFigureOut">
              <a:rPr lang="en-US" smtClean="0"/>
              <a:pPr/>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D6442-BFB3-4F23-868D-4808883968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CF88E-F229-4F81-8AAD-7F5AB0D5A743}" type="datetimeFigureOut">
              <a:rPr lang="en-US" smtClean="0"/>
              <a:pPr/>
              <a:t>7/20/2016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D6442-BFB3-4F23-868D-4808883968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divelab@aol..com" TargetMode="External"/><Relationship Id="rId5" Type="http://schemas.openxmlformats.org/officeDocument/2006/relationships/hyperlink" Target="http://www.divelab.com/"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pic>
        <p:nvPicPr>
          <p:cNvPr id="4" name="Picture 3" descr="DSCN1708.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a:off x="0" y="0"/>
            <a:ext cx="1028700" cy="10287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7785652" y="1"/>
            <a:ext cx="1358348" cy="1143000"/>
          </a:xfrm>
          <a:prstGeom prst="rect">
            <a:avLst/>
          </a:prstGeom>
          <a:noFill/>
          <a:ln w="9525">
            <a:noFill/>
            <a:miter lim="800000"/>
            <a:headEnd/>
            <a:tailEnd/>
          </a:ln>
        </p:spPr>
      </p:pic>
      <p:sp>
        <p:nvSpPr>
          <p:cNvPr id="8" name="Rectangle 7"/>
          <p:cNvSpPr/>
          <p:nvPr/>
        </p:nvSpPr>
        <p:spPr>
          <a:xfrm>
            <a:off x="1828800" y="0"/>
            <a:ext cx="5486400" cy="1754326"/>
          </a:xfrm>
          <a:prstGeom prst="rect">
            <a:avLst/>
          </a:prstGeom>
        </p:spPr>
        <p:txBody>
          <a:bodyPr wrap="square">
            <a:spAutoFit/>
          </a:bodyPr>
          <a:lstStyle/>
          <a:p>
            <a:pPr algn="ctr"/>
            <a:r>
              <a:rPr lang="en-US" sz="3600" b="1" dirty="0" smtClean="0">
                <a:solidFill>
                  <a:schemeClr val="bg1"/>
                </a:solidFill>
              </a:rPr>
              <a:t>SL17C,K,27,KM37/SS,47,57,77, 97 </a:t>
            </a:r>
            <a:r>
              <a:rPr lang="en-US" sz="3600" dirty="0" smtClean="0">
                <a:solidFill>
                  <a:schemeClr val="bg1"/>
                </a:solidFill>
              </a:rPr>
              <a:t/>
            </a:r>
            <a:br>
              <a:rPr lang="en-US" sz="3600" dirty="0" smtClean="0">
                <a:solidFill>
                  <a:schemeClr val="bg1"/>
                </a:solidFill>
              </a:rPr>
            </a:br>
            <a:r>
              <a:rPr lang="en-US" sz="3600" b="1" dirty="0" smtClean="0">
                <a:solidFill>
                  <a:schemeClr val="bg1"/>
                </a:solidFill>
              </a:rPr>
              <a:t>Neck Ring / Assembly</a:t>
            </a:r>
            <a:endParaRPr lang="en-US"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p:txBody>
          <a:bodyPr>
            <a:normAutofit lnSpcReduction="10000"/>
          </a:bodyPr>
          <a:lstStyle/>
          <a:p>
            <a:pPr>
              <a:buNone/>
            </a:pPr>
            <a:endParaRPr lang="en-US" dirty="0" smtClean="0"/>
          </a:p>
          <a:p>
            <a:pPr>
              <a:buNone/>
            </a:pPr>
            <a:r>
              <a:rPr lang="en-US" dirty="0" smtClean="0"/>
              <a:t> </a:t>
            </a:r>
          </a:p>
          <a:p>
            <a:pPr lvl="0"/>
            <a:endParaRPr lang="en-US" dirty="0" smtClean="0"/>
          </a:p>
          <a:p>
            <a:pPr lvl="0"/>
            <a:r>
              <a:rPr lang="en-US" dirty="0" smtClean="0"/>
              <a:t>Current model</a:t>
            </a:r>
          </a:p>
          <a:p>
            <a:pPr lvl="0"/>
            <a:endParaRPr lang="en-US" dirty="0" smtClean="0"/>
          </a:p>
          <a:p>
            <a:pPr lvl="0"/>
            <a:r>
              <a:rPr lang="en-US" dirty="0" smtClean="0"/>
              <a:t>Filled with Dow Corning 550R Silicone oil</a:t>
            </a:r>
          </a:p>
          <a:p>
            <a:pPr lvl="0">
              <a:buNone/>
            </a:pPr>
            <a:endParaRPr lang="en-US" dirty="0" smtClean="0"/>
          </a:p>
          <a:p>
            <a:pPr>
              <a:buNone/>
            </a:pPr>
            <a:r>
              <a:rPr lang="en-US" dirty="0" smtClean="0"/>
              <a:t> </a:t>
            </a:r>
          </a:p>
          <a:p>
            <a:pPr>
              <a:buNone/>
            </a:pPr>
            <a:endParaRPr lang="en-US" dirty="0" smtClean="0"/>
          </a:p>
          <a:p>
            <a:endParaRPr lang="en-US" dirty="0"/>
          </a:p>
        </p:txBody>
      </p:sp>
      <p:pic>
        <p:nvPicPr>
          <p:cNvPr id="9" name="Content Placeholder 8" descr="DSCN1942.JPG"/>
          <p:cNvPicPr>
            <a:picLocks noGrp="1" noChangeAspect="1"/>
          </p:cNvPicPr>
          <p:nvPr>
            <p:ph sz="half" idx="2"/>
          </p:nvPr>
        </p:nvPicPr>
        <p:blipFill>
          <a:blip r:embed="rId5" cstate="print"/>
          <a:srcRect l="16352" t="28957" r="7547" b="34145"/>
          <a:stretch>
            <a:fillRect/>
          </a:stretch>
        </p:blipFill>
        <p:spPr>
          <a:xfrm rot="5400000">
            <a:off x="4648200" y="3276600"/>
            <a:ext cx="5029200" cy="1828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idx="1"/>
          </p:nvPr>
        </p:nvSpPr>
        <p:spPr/>
        <p:txBody>
          <a:bodyPr>
            <a:normAutofit fontScale="92500" lnSpcReduction="10000"/>
          </a:bodyPr>
          <a:lstStyle/>
          <a:p>
            <a:pPr algn="ctr">
              <a:buNone/>
            </a:pPr>
            <a:r>
              <a:rPr lang="en-US" sz="4000" b="1" dirty="0" smtClean="0">
                <a:solidFill>
                  <a:srgbClr val="FF0000"/>
                </a:solidFill>
              </a:rPr>
              <a:t>DANGER:</a:t>
            </a:r>
            <a:r>
              <a:rPr lang="en-US" sz="4000" dirty="0" smtClean="0">
                <a:solidFill>
                  <a:srgbClr val="FF0000"/>
                </a:solidFill>
              </a:rPr>
              <a:t>  </a:t>
            </a:r>
          </a:p>
          <a:p>
            <a:r>
              <a:rPr lang="en-US" dirty="0" smtClean="0"/>
              <a:t>If Sealed Pull Pins do not operate correctly, the helmet could come off underwater </a:t>
            </a:r>
          </a:p>
          <a:p>
            <a:pPr>
              <a:buNone/>
            </a:pPr>
            <a:endParaRPr lang="en-US" dirty="0" smtClean="0"/>
          </a:p>
          <a:p>
            <a:pPr algn="ctr">
              <a:buNone/>
            </a:pPr>
            <a:r>
              <a:rPr lang="en-US" dirty="0" smtClean="0"/>
              <a:t>OR</a:t>
            </a:r>
          </a:p>
          <a:p>
            <a:endParaRPr lang="en-US" dirty="0" smtClean="0"/>
          </a:p>
          <a:p>
            <a:r>
              <a:rPr lang="en-US" dirty="0" smtClean="0"/>
              <a:t>They do not release properly, could make it difficult to remove the helmet in a timely  manner</a:t>
            </a:r>
          </a:p>
          <a:p>
            <a:pPr>
              <a:buNone/>
            </a:pPr>
            <a:endParaRPr lang="en-US" dirty="0" smtClean="0"/>
          </a:p>
          <a:p>
            <a:pPr>
              <a:buNone/>
            </a:pP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idx="1"/>
          </p:nvPr>
        </p:nvSpPr>
        <p:spPr/>
        <p:txBody>
          <a:bodyPr>
            <a:normAutofit/>
          </a:bodyPr>
          <a:lstStyle/>
          <a:p>
            <a:pPr algn="ctr">
              <a:buNone/>
            </a:pPr>
            <a:r>
              <a:rPr lang="en-US" b="1" dirty="0" smtClean="0"/>
              <a:t>CAUTION:</a:t>
            </a:r>
          </a:p>
          <a:p>
            <a:r>
              <a:rPr lang="en-US" dirty="0" smtClean="0"/>
              <a:t>If Sealed Pull Pins stick or do not provide adequate tension, it is essential to return the  Helmet to an authorized KMDSI Dealer for service  </a:t>
            </a:r>
          </a:p>
          <a:p>
            <a:endParaRPr lang="en-US" b="1" dirty="0" smtClean="0"/>
          </a:p>
          <a:p>
            <a:r>
              <a:rPr lang="en-US" b="1" dirty="0" smtClean="0"/>
              <a:t>DO NOT</a:t>
            </a:r>
            <a:r>
              <a:rPr lang="en-US" dirty="0" smtClean="0"/>
              <a:t> attempt to service the Sealed Pull Pins </a:t>
            </a:r>
          </a:p>
          <a:p>
            <a:pPr>
              <a:buNone/>
            </a:pP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a:xfrm>
            <a:off x="159327" y="762000"/>
            <a:ext cx="5715000" cy="2542309"/>
          </a:xfrm>
        </p:spPr>
        <p:txBody>
          <a:bodyPr>
            <a:normAutofit/>
          </a:bodyPr>
          <a:lstStyle/>
          <a:p>
            <a:pPr algn="ctr">
              <a:buNone/>
            </a:pPr>
            <a:endParaRPr lang="en-US" b="1" dirty="0" smtClean="0"/>
          </a:p>
          <a:p>
            <a:pPr algn="ctr">
              <a:buNone/>
            </a:pPr>
            <a:endParaRPr lang="en-US" b="1" dirty="0" smtClean="0"/>
          </a:p>
          <a:p>
            <a:endParaRPr lang="en-US" dirty="0" smtClean="0"/>
          </a:p>
          <a:p>
            <a:r>
              <a:rPr lang="en-US" dirty="0" smtClean="0"/>
              <a:t>Damaged or worn Pull Pins must be repaired by a trained technician</a:t>
            </a:r>
          </a:p>
          <a:p>
            <a:pPr>
              <a:buNone/>
            </a:pPr>
            <a:endParaRPr lang="en-US" dirty="0" smtClean="0"/>
          </a:p>
        </p:txBody>
      </p:sp>
      <p:pic>
        <p:nvPicPr>
          <p:cNvPr id="3" name="Content Placeholder 2"/>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8405" t="8907" r="3088" b="8303"/>
          <a:stretch/>
        </p:blipFill>
        <p:spPr>
          <a:xfrm>
            <a:off x="457200" y="3429000"/>
            <a:ext cx="4572000" cy="3207489"/>
          </a:xfr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1250" t="23636" r="10606" b="29495"/>
          <a:stretch/>
        </p:blipFill>
        <p:spPr>
          <a:xfrm rot="5400000">
            <a:off x="4841223" y="3048941"/>
            <a:ext cx="4989518" cy="22444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a:xfrm>
            <a:off x="152400" y="1600200"/>
            <a:ext cx="4038600" cy="4525963"/>
          </a:xfrm>
        </p:spPr>
        <p:txBody>
          <a:bodyPr>
            <a:normAutofit/>
          </a:bodyPr>
          <a:lstStyle/>
          <a:p>
            <a:endParaRPr lang="en-US" dirty="0" smtClean="0"/>
          </a:p>
          <a:p>
            <a:endParaRPr lang="en-US" dirty="0" smtClean="0"/>
          </a:p>
          <a:p>
            <a:r>
              <a:rPr lang="en-US" dirty="0" smtClean="0"/>
              <a:t>Visually inspect the metal ring (Helmet Ring) at the base of the Helmet for damage to the sealing surface</a:t>
            </a:r>
          </a:p>
          <a:p>
            <a:pPr>
              <a:buNone/>
            </a:pPr>
            <a:endParaRPr lang="en-US" dirty="0" smtClean="0"/>
          </a:p>
          <a:p>
            <a:pPr>
              <a:buNone/>
            </a:pPr>
            <a:r>
              <a:rPr lang="en-US" dirty="0" smtClean="0"/>
              <a:t> </a:t>
            </a:r>
          </a:p>
          <a:p>
            <a:endParaRPr lang="en-US" dirty="0"/>
          </a:p>
        </p:txBody>
      </p:sp>
      <p:pic>
        <p:nvPicPr>
          <p:cNvPr id="8" name="Content Placeholder 7" descr="DSCN1830.JPG"/>
          <p:cNvPicPr>
            <a:picLocks noGrp="1" noChangeAspect="1"/>
          </p:cNvPicPr>
          <p:nvPr>
            <p:ph sz="half" idx="2"/>
          </p:nvPr>
        </p:nvPicPr>
        <p:blipFill>
          <a:blip r:embed="rId5" cstate="print"/>
          <a:stretch>
            <a:fillRect/>
          </a:stretch>
        </p:blipFill>
        <p:spPr>
          <a:xfrm rot="16200000">
            <a:off x="4495800" y="2286000"/>
            <a:ext cx="4876800" cy="36576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a:xfrm>
            <a:off x="228600" y="838200"/>
            <a:ext cx="8236226" cy="2514600"/>
          </a:xfrm>
        </p:spPr>
        <p:txBody>
          <a:bodyPr>
            <a:normAutofit fontScale="92500" lnSpcReduction="20000"/>
          </a:bodyPr>
          <a:lstStyle/>
          <a:p>
            <a:endParaRPr lang="en-US" dirty="0" smtClean="0"/>
          </a:p>
          <a:p>
            <a:endParaRPr lang="en-US" dirty="0" smtClean="0"/>
          </a:p>
          <a:p>
            <a:r>
              <a:rPr lang="en-US" dirty="0" smtClean="0"/>
              <a:t>If bent or damaged it should only be repaired by an authorized KMDSI repair facility</a:t>
            </a:r>
          </a:p>
          <a:p>
            <a:pPr>
              <a:buNone/>
            </a:pPr>
            <a:r>
              <a:rPr lang="en-US" dirty="0" smtClean="0"/>
              <a:t> </a:t>
            </a:r>
          </a:p>
          <a:p>
            <a:pPr>
              <a:buNone/>
            </a:pPr>
            <a:r>
              <a:rPr lang="en-US" dirty="0" smtClean="0"/>
              <a:t> </a:t>
            </a:r>
          </a:p>
          <a:p>
            <a:endParaRPr lang="en-US" dirty="0"/>
          </a:p>
        </p:txBody>
      </p:sp>
      <p:pic>
        <p:nvPicPr>
          <p:cNvPr id="10" name="Content Placeholder 9" descr="DSCN1828.JPG"/>
          <p:cNvPicPr>
            <a:picLocks noGrp="1" noChangeAspect="1"/>
          </p:cNvPicPr>
          <p:nvPr>
            <p:ph sz="half" idx="2"/>
          </p:nvPr>
        </p:nvPicPr>
        <p:blipFill rotWithShape="1">
          <a:blip r:embed="rId5" cstate="print"/>
          <a:srcRect l="3774" t="2545" r="4148" b="7551"/>
          <a:stretch/>
        </p:blipFill>
        <p:spPr>
          <a:xfrm>
            <a:off x="1600200" y="2506284"/>
            <a:ext cx="5791200" cy="424088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a:xfrm>
            <a:off x="152400" y="2027237"/>
            <a:ext cx="4038600" cy="4525963"/>
          </a:xfrm>
        </p:spPr>
        <p:txBody>
          <a:bodyPr>
            <a:normAutofit fontScale="85000" lnSpcReduction="10000"/>
          </a:bodyPr>
          <a:lstStyle/>
          <a:p>
            <a:pPr>
              <a:buNone/>
            </a:pPr>
            <a:endParaRPr lang="en-US" dirty="0" smtClean="0"/>
          </a:p>
          <a:p>
            <a:r>
              <a:rPr lang="en-US" dirty="0" smtClean="0"/>
              <a:t>Check the Swing Tongue Catch for proper operation  </a:t>
            </a:r>
          </a:p>
          <a:p>
            <a:endParaRPr lang="en-US" dirty="0" smtClean="0"/>
          </a:p>
          <a:p>
            <a:r>
              <a:rPr lang="en-US" dirty="0" smtClean="0"/>
              <a:t>Check for loose, worn or damaged parts</a:t>
            </a:r>
          </a:p>
          <a:p>
            <a:endParaRPr lang="en-US" dirty="0" smtClean="0"/>
          </a:p>
          <a:p>
            <a:r>
              <a:rPr lang="en-US" dirty="0" smtClean="0"/>
              <a:t>Guidance O&amp;M Manual </a:t>
            </a:r>
          </a:p>
          <a:p>
            <a:endParaRPr lang="en-US" dirty="0" smtClean="0"/>
          </a:p>
          <a:p>
            <a:pPr>
              <a:buNone/>
            </a:pPr>
            <a:endParaRPr lang="en-US" dirty="0" smtClean="0"/>
          </a:p>
          <a:p>
            <a:pPr>
              <a:buNone/>
            </a:pPr>
            <a:r>
              <a:rPr lang="en-US" dirty="0" smtClean="0"/>
              <a:t> </a:t>
            </a:r>
          </a:p>
          <a:p>
            <a:endParaRPr lang="en-US" dirty="0"/>
          </a:p>
        </p:txBody>
      </p:sp>
      <p:pic>
        <p:nvPicPr>
          <p:cNvPr id="8" name="Content Placeholder 7" descr="DSCN1703.JPG"/>
          <p:cNvPicPr>
            <a:picLocks noGrp="1" noChangeAspect="1"/>
          </p:cNvPicPr>
          <p:nvPr>
            <p:ph sz="half" idx="2"/>
          </p:nvPr>
        </p:nvPicPr>
        <p:blipFill>
          <a:blip r:embed="rId5" cstate="print"/>
          <a:srcRect l="13208" r="16981" b="19051"/>
          <a:stretch>
            <a:fillRect/>
          </a:stretch>
        </p:blipFill>
        <p:spPr>
          <a:xfrm>
            <a:off x="4343400" y="1894917"/>
            <a:ext cx="4495800" cy="390977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p:txBody>
          <a:bodyPr>
            <a:normAutofit fontScale="70000" lnSpcReduction="20000"/>
          </a:bodyPr>
          <a:lstStyle/>
          <a:p>
            <a:pPr>
              <a:buNone/>
            </a:pPr>
            <a:endParaRPr lang="en-US" dirty="0" smtClean="0"/>
          </a:p>
          <a:p>
            <a:endParaRPr lang="en-US" dirty="0" smtClean="0"/>
          </a:p>
          <a:p>
            <a:endParaRPr lang="en-US" dirty="0" smtClean="0"/>
          </a:p>
          <a:p>
            <a:r>
              <a:rPr lang="en-US" dirty="0" smtClean="0"/>
              <a:t>Test mate, then remove the Neck Dam Ring Assembly / Locking Collar from the Helmet</a:t>
            </a:r>
          </a:p>
          <a:p>
            <a:endParaRPr lang="en-US" dirty="0" smtClean="0"/>
          </a:p>
          <a:p>
            <a:r>
              <a:rPr lang="en-US" dirty="0" smtClean="0"/>
              <a:t>Check for proper Pull Pin alignment and smooth operation </a:t>
            </a:r>
          </a:p>
          <a:p>
            <a:pPr>
              <a:buNone/>
            </a:pPr>
            <a:endParaRPr lang="en-US" dirty="0" smtClean="0"/>
          </a:p>
          <a:p>
            <a:pPr>
              <a:buNone/>
            </a:pPr>
            <a:endParaRPr lang="en-US" dirty="0" smtClean="0"/>
          </a:p>
          <a:p>
            <a:pPr>
              <a:buNone/>
            </a:pPr>
            <a:endParaRPr lang="en-US" dirty="0" smtClean="0"/>
          </a:p>
          <a:p>
            <a:pPr>
              <a:buNone/>
            </a:pPr>
            <a:r>
              <a:rPr lang="en-US" dirty="0" smtClean="0"/>
              <a:t> </a:t>
            </a:r>
          </a:p>
          <a:p>
            <a:endParaRPr lang="en-US" dirty="0"/>
          </a:p>
        </p:txBody>
      </p:sp>
      <p:pic>
        <p:nvPicPr>
          <p:cNvPr id="8" name="Content Placeholder 7" descr="DSCN1827.JPG"/>
          <p:cNvPicPr>
            <a:picLocks noGrp="1" noChangeAspect="1"/>
          </p:cNvPicPr>
          <p:nvPr>
            <p:ph sz="half" idx="2"/>
          </p:nvPr>
        </p:nvPicPr>
        <p:blipFill>
          <a:blip r:embed="rId5" cstate="print"/>
          <a:srcRect l="7547" t="7993" r="1887" b="11504"/>
          <a:stretch>
            <a:fillRect/>
          </a:stretch>
        </p:blipFill>
        <p:spPr>
          <a:xfrm rot="16200000">
            <a:off x="4591050" y="2647950"/>
            <a:ext cx="4457700" cy="2971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p:txBody>
          <a:bodyPr>
            <a:normAutofit/>
          </a:bodyPr>
          <a:lstStyle/>
          <a:p>
            <a:pPr>
              <a:buNone/>
            </a:pPr>
            <a:endParaRPr lang="en-US" dirty="0" smtClean="0"/>
          </a:p>
          <a:p>
            <a:pPr>
              <a:buNone/>
            </a:pPr>
            <a:endParaRPr lang="en-US" dirty="0" smtClean="0"/>
          </a:p>
          <a:p>
            <a:endParaRPr lang="en-US" dirty="0" smtClean="0"/>
          </a:p>
          <a:p>
            <a:r>
              <a:rPr lang="en-US" dirty="0" smtClean="0"/>
              <a:t>Inspect Neck Dam Ring, for contamination (Dirt/Mud) and damage</a:t>
            </a:r>
          </a:p>
          <a:p>
            <a:pPr>
              <a:buNone/>
            </a:pPr>
            <a:endParaRPr lang="en-US" dirty="0" smtClean="0"/>
          </a:p>
          <a:p>
            <a:pPr>
              <a:buNone/>
            </a:pPr>
            <a:endParaRPr lang="en-US" dirty="0" smtClean="0"/>
          </a:p>
          <a:p>
            <a:pPr>
              <a:buNone/>
            </a:pPr>
            <a:r>
              <a:rPr lang="en-US" dirty="0" smtClean="0"/>
              <a:t> </a:t>
            </a:r>
          </a:p>
          <a:p>
            <a:endParaRPr lang="en-US" dirty="0"/>
          </a:p>
        </p:txBody>
      </p:sp>
      <p:pic>
        <p:nvPicPr>
          <p:cNvPr id="10" name="Content Placeholder 9" descr="DSCN1709.JPG"/>
          <p:cNvPicPr>
            <a:picLocks noGrp="1" noChangeAspect="1"/>
          </p:cNvPicPr>
          <p:nvPr>
            <p:ph sz="half" idx="2"/>
          </p:nvPr>
        </p:nvPicPr>
        <p:blipFill>
          <a:blip r:embed="rId5" cstate="print"/>
          <a:srcRect l="3774" t="5477" b="3957"/>
          <a:stretch>
            <a:fillRect/>
          </a:stretch>
        </p:blipFill>
        <p:spPr>
          <a:xfrm rot="5400000">
            <a:off x="4467225" y="2409825"/>
            <a:ext cx="4857750" cy="3429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idx="1"/>
          </p:nvPr>
        </p:nvSpPr>
        <p:spPr>
          <a:xfrm>
            <a:off x="457200" y="1874837"/>
            <a:ext cx="8229600" cy="4525963"/>
          </a:xfrm>
        </p:spPr>
        <p:txBody>
          <a:bodyPr>
            <a:normAutofit fontScale="92500" lnSpcReduction="20000"/>
          </a:bodyPr>
          <a:lstStyle/>
          <a:p>
            <a:r>
              <a:rPr lang="en-US" dirty="0" smtClean="0"/>
              <a:t>Clean and lubricate the O-ring mating surface, then mate Neck Ring / Dam assembly</a:t>
            </a:r>
          </a:p>
          <a:p>
            <a:endParaRPr lang="en-US" dirty="0" smtClean="0"/>
          </a:p>
          <a:p>
            <a:r>
              <a:rPr lang="en-US" dirty="0" smtClean="0"/>
              <a:t>Assembly should fit into the Helmet Ring smoothly and should not require extraordinary force, other than what is required to overcome the O-ring friction</a:t>
            </a:r>
          </a:p>
          <a:p>
            <a:endParaRPr lang="en-US" dirty="0" smtClean="0"/>
          </a:p>
          <a:p>
            <a:r>
              <a:rPr lang="en-US" dirty="0" smtClean="0"/>
              <a:t>If extra force is required this would indicate a damaged, bent or deformed Neck Ring</a:t>
            </a:r>
          </a:p>
          <a:p>
            <a:pPr>
              <a:buNone/>
            </a:pPr>
            <a:endParaRPr lang="en-US" dirty="0" smtClean="0"/>
          </a:p>
          <a:p>
            <a:pPr>
              <a:buNone/>
            </a:pP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90600" cy="9906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7876209" y="1"/>
            <a:ext cx="1267790" cy="1066799"/>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sz="2000" b="1" dirty="0" smtClean="0"/>
              <a:t>KIRBY MORGAN DIVE SYSTEMS INCORPORATED</a:t>
            </a:r>
            <a:br>
              <a:rPr lang="en-US" sz="2000" b="1" dirty="0" smtClean="0"/>
            </a:br>
            <a:r>
              <a:rPr lang="en-US" sz="2000" b="1" dirty="0" smtClean="0"/>
              <a:t> MAINTENANCE AND REPAIR</a:t>
            </a:r>
            <a:r>
              <a:rPr lang="en-US" sz="2000" dirty="0" smtClean="0"/>
              <a:t/>
            </a:r>
            <a:br>
              <a:rPr lang="en-US" sz="2000" dirty="0" smtClean="0"/>
            </a:br>
            <a:r>
              <a:rPr lang="en-US" sz="2000" b="1" dirty="0" smtClean="0"/>
              <a:t>TECHNICIAN TRAINING </a:t>
            </a:r>
            <a:endParaRPr lang="en-US" sz="2000" dirty="0"/>
          </a:p>
        </p:txBody>
      </p:sp>
      <p:sp>
        <p:nvSpPr>
          <p:cNvPr id="8" name="Content Placeholder 7"/>
          <p:cNvSpPr>
            <a:spLocks noGrp="1"/>
          </p:cNvSpPr>
          <p:nvPr>
            <p:ph idx="1"/>
          </p:nvPr>
        </p:nvSpPr>
        <p:spPr>
          <a:xfrm>
            <a:off x="457200" y="1600200"/>
            <a:ext cx="8229600" cy="4953000"/>
          </a:xfrm>
        </p:spPr>
        <p:txBody>
          <a:bodyPr>
            <a:normAutofit fontScale="40000" lnSpcReduction="20000"/>
          </a:bodyPr>
          <a:lstStyle/>
          <a:p>
            <a:pPr algn="ctr">
              <a:buNone/>
            </a:pPr>
            <a:r>
              <a:rPr lang="en-US" sz="4200" dirty="0" smtClean="0"/>
              <a:t>Only selected Dive Lab trained Technicians are authorized to teach the Technicians Course.</a:t>
            </a:r>
          </a:p>
          <a:p>
            <a:pPr algn="ctr">
              <a:buNone/>
            </a:pPr>
            <a:endParaRPr lang="en-US" sz="4200" dirty="0" smtClean="0"/>
          </a:p>
          <a:p>
            <a:pPr algn="ctr">
              <a:buNone/>
            </a:pPr>
            <a:r>
              <a:rPr lang="en-US" sz="4200" dirty="0" smtClean="0"/>
              <a:t>Only Dive Lab authorized Technicians may teach the KMDSI Operator/User Course.</a:t>
            </a:r>
          </a:p>
          <a:p>
            <a:pPr algn="ctr">
              <a:buNone/>
            </a:pPr>
            <a:r>
              <a:rPr lang="en-US" sz="4200" dirty="0" smtClean="0"/>
              <a:t>Course curriculum must be presented within the guidelines set-up in the repair technician’s guide and slide show.</a:t>
            </a:r>
          </a:p>
          <a:p>
            <a:pPr algn="ctr">
              <a:buNone/>
            </a:pPr>
            <a:r>
              <a:rPr lang="en-US" dirty="0" smtClean="0"/>
              <a:t> </a:t>
            </a:r>
          </a:p>
          <a:p>
            <a:pPr algn="ctr">
              <a:buNone/>
            </a:pPr>
            <a:r>
              <a:rPr lang="en-US" dirty="0" smtClean="0"/>
              <a:t>  Kirby Morgan, SuperLite, Band Mask, KMB Band Mask, EXO, SuperMask, SuperFlow, and Rex are all registered trademarks of Kirby Morgan Dive Systems, Inc.  Use of these terms to describe products that are not manufactured by KMDSI is not permitted without written permission from KMDSI.</a:t>
            </a:r>
          </a:p>
          <a:p>
            <a:pPr algn="ctr">
              <a:buNone/>
            </a:pPr>
            <a:r>
              <a:rPr lang="en-US" dirty="0" smtClean="0"/>
              <a:t>© Copyright 1970-2009 Kirby Morgan Dive Systems, Inc.  All rights reserved.  This manual is made available for the express use of owner of this Kirby Morgan product.  No part of this manual may be reproduced, stored in any retrieval system, or transmitted, or used in any form or by any means, whether graphic, electronic, mechanical, photocopy, or otherwise by technology known or unknown, without the prior written permission of Kirby Morgan Dive Systems, Inc.</a:t>
            </a:r>
          </a:p>
          <a:p>
            <a:pPr algn="ctr">
              <a:buNone/>
            </a:pPr>
            <a:r>
              <a:rPr lang="en-US" dirty="0" smtClean="0"/>
              <a:t>THIS SLIDE SHOW IS FOR THE USE OF KIRBY MORGAN CUSTOMERS AND USERS OF KIRBY MORGAN DIVING EQUIPMENT ONLY.  IT IS FREE OF CHARGE FROM OUR WEB SITES FOR THAT USE ONLY UNTIL FURTHER NOTICE</a:t>
            </a:r>
            <a:r>
              <a:rPr lang="en-US" b="1" dirty="0" smtClean="0"/>
              <a:t>. </a:t>
            </a:r>
            <a:r>
              <a:rPr lang="en-US" dirty="0" smtClean="0"/>
              <a:t>This material may  not be reproduced for resale or given to unauthorized organizations or persons.  </a:t>
            </a:r>
            <a:r>
              <a:rPr lang="en-US" b="1" dirty="0" smtClean="0"/>
              <a:t>THIS MATERIAL MAY NOT BE CHANGED OR MODIFIED WITHOUT WRITTEN PERMISSION. </a:t>
            </a:r>
          </a:p>
          <a:p>
            <a:pPr algn="ctr">
              <a:buNone/>
            </a:pPr>
            <a:endParaRPr lang="en-US" b="1" dirty="0" smtClean="0"/>
          </a:p>
          <a:p>
            <a:pPr algn="ctr">
              <a:buNone/>
            </a:pPr>
            <a:r>
              <a:rPr lang="en-US" i="1" dirty="0" smtClean="0"/>
              <a:t>Prepared by Dive Lab®, Inc.  1415 Moylan Road, Panama City Beach, FL  32407  USA</a:t>
            </a:r>
            <a:endParaRPr lang="en-US" dirty="0" smtClean="0"/>
          </a:p>
          <a:p>
            <a:pPr algn="ctr">
              <a:buNone/>
            </a:pPr>
            <a:r>
              <a:rPr lang="en-US" i="1" dirty="0" smtClean="0"/>
              <a:t>Telephone: (850) 235-2715  Web Site:  </a:t>
            </a:r>
            <a:r>
              <a:rPr lang="en-US" i="1" u="sng" dirty="0" smtClean="0">
                <a:hlinkClick r:id="rId5"/>
              </a:rPr>
              <a:t>www.divelab.com</a:t>
            </a:r>
            <a:r>
              <a:rPr lang="en-US" i="1" dirty="0" smtClean="0"/>
              <a:t>  E-Mail:  </a:t>
            </a:r>
            <a:r>
              <a:rPr lang="en-US" i="1" u="sng" dirty="0" smtClean="0">
                <a:hlinkClick r:id="rId6"/>
              </a:rPr>
              <a:t>divelab@aol..com</a:t>
            </a:r>
            <a:endParaRPr lang="en-US" dirty="0" smtClean="0"/>
          </a:p>
          <a:p>
            <a:pPr algn="ctr">
              <a:buNone/>
            </a:pPr>
            <a:r>
              <a:rPr lang="en-US" i="1" dirty="0" smtClean="0"/>
              <a:t>Document #TechTrnG 03101</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p:txBody>
          <a:bodyPr>
            <a:normAutofit fontScale="92500" lnSpcReduction="20000"/>
          </a:bodyPr>
          <a:lstStyle/>
          <a:p>
            <a:pPr>
              <a:buNone/>
            </a:pPr>
            <a:endParaRPr lang="en-US" dirty="0" smtClean="0"/>
          </a:p>
          <a:p>
            <a:r>
              <a:rPr lang="en-US" dirty="0" smtClean="0"/>
              <a:t>There should not be portions of the O-ring visibly present on exterior of the Neck Dam Ring once engaged on the Helmet Ring</a:t>
            </a:r>
          </a:p>
          <a:p>
            <a:endParaRPr lang="en-US" dirty="0" smtClean="0"/>
          </a:p>
          <a:p>
            <a:r>
              <a:rPr lang="en-US" dirty="0" smtClean="0"/>
              <a:t>If any of the o-ring is visible that would indicate a stretched/damaged Neck Dam Ring O-ring</a:t>
            </a:r>
          </a:p>
          <a:p>
            <a:pPr>
              <a:buNone/>
            </a:pPr>
            <a:endParaRPr lang="en-US" dirty="0" smtClean="0"/>
          </a:p>
        </p:txBody>
      </p:sp>
      <p:pic>
        <p:nvPicPr>
          <p:cNvPr id="8" name="Content Placeholder 7" descr="DSCN1718.JPG"/>
          <p:cNvPicPr>
            <a:picLocks noGrp="1" noChangeAspect="1"/>
          </p:cNvPicPr>
          <p:nvPr>
            <p:ph sz="half" idx="2"/>
          </p:nvPr>
        </p:nvPicPr>
        <p:blipFill>
          <a:blip r:embed="rId5" cstate="print"/>
          <a:srcRect l="13208" t="15540" r="1887" b="16536"/>
          <a:stretch>
            <a:fillRect/>
          </a:stretch>
        </p:blipFill>
        <p:spPr>
          <a:xfrm>
            <a:off x="4648200" y="2895600"/>
            <a:ext cx="4318000" cy="2590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p:txBody>
          <a:bodyPr>
            <a:normAutofit/>
          </a:bodyPr>
          <a:lstStyle/>
          <a:p>
            <a:endParaRPr lang="en-US" dirty="0" smtClean="0"/>
          </a:p>
          <a:p>
            <a:r>
              <a:rPr lang="en-US" dirty="0" smtClean="0"/>
              <a:t>Inspect the Chin Strap to insure it  works properly and is not torn or damaged</a:t>
            </a:r>
          </a:p>
          <a:p>
            <a:endParaRPr lang="en-US" dirty="0" smtClean="0"/>
          </a:p>
          <a:p>
            <a:r>
              <a:rPr lang="en-US" dirty="0" smtClean="0"/>
              <a:t>Check to insure the fasteners are installed</a:t>
            </a:r>
            <a:endParaRPr lang="en-US" dirty="0"/>
          </a:p>
        </p:txBody>
      </p:sp>
      <p:pic>
        <p:nvPicPr>
          <p:cNvPr id="8" name="Content Placeholder 7" descr="DSCN1713.JPG"/>
          <p:cNvPicPr>
            <a:picLocks noGrp="1" noChangeAspect="1"/>
          </p:cNvPicPr>
          <p:nvPr>
            <p:ph sz="half" idx="2"/>
          </p:nvPr>
        </p:nvPicPr>
        <p:blipFill>
          <a:blip r:embed="rId5" cstate="print"/>
          <a:stretch>
            <a:fillRect/>
          </a:stretch>
        </p:blipFill>
        <p:spPr>
          <a:xfrm>
            <a:off x="4648200" y="2348706"/>
            <a:ext cx="4038600" cy="30289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a:xfrm>
            <a:off x="457200" y="1600201"/>
            <a:ext cx="8153400" cy="2743200"/>
          </a:xfrm>
        </p:spPr>
        <p:txBody>
          <a:bodyPr>
            <a:normAutofit fontScale="25000" lnSpcReduction="20000"/>
          </a:bodyPr>
          <a:lstStyle/>
          <a:p>
            <a:endParaRPr lang="en-US" dirty="0" smtClean="0"/>
          </a:p>
          <a:p>
            <a:endParaRPr lang="en-US" dirty="0" smtClean="0"/>
          </a:p>
          <a:p>
            <a:endParaRPr lang="en-US" dirty="0" smtClean="0"/>
          </a:p>
          <a:p>
            <a:r>
              <a:rPr lang="en-US" sz="7400" dirty="0" smtClean="0"/>
              <a:t>Insure all the Neck Dam Components work smoothly</a:t>
            </a:r>
          </a:p>
          <a:p>
            <a:endParaRPr lang="en-US" sz="7400" dirty="0" smtClean="0"/>
          </a:p>
          <a:p>
            <a:r>
              <a:rPr lang="en-US" sz="7400" dirty="0" smtClean="0"/>
              <a:t>Old style external chin strap, early SL27 and SL17K no longer in production</a:t>
            </a:r>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endParaRPr lang="en-US" dirty="0"/>
          </a:p>
        </p:txBody>
      </p:sp>
      <p:pic>
        <p:nvPicPr>
          <p:cNvPr id="3" name="Content Placeholder 2"/>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7042" r="9286" b="2197"/>
          <a:stretch/>
        </p:blipFill>
        <p:spPr>
          <a:xfrm rot="16200000">
            <a:off x="2380011" y="2019795"/>
            <a:ext cx="3679126" cy="5734050"/>
          </a:xfrm>
        </p:spPr>
      </p:pic>
      <p:cxnSp>
        <p:nvCxnSpPr>
          <p:cNvPr id="6" name="Straight Arrow Connector 5"/>
          <p:cNvCxnSpPr/>
          <p:nvPr/>
        </p:nvCxnSpPr>
        <p:spPr>
          <a:xfrm flipH="1">
            <a:off x="2895600" y="4191000"/>
            <a:ext cx="4572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a:xfrm>
            <a:off x="304800" y="1600200"/>
            <a:ext cx="4038600" cy="5029200"/>
          </a:xfrm>
        </p:spPr>
        <p:txBody>
          <a:bodyPr>
            <a:normAutofit fontScale="92500"/>
          </a:bodyPr>
          <a:lstStyle/>
          <a:p>
            <a:pPr lvl="0"/>
            <a:endParaRPr lang="en-US" dirty="0" smtClean="0"/>
          </a:p>
          <a:p>
            <a:pPr lvl="0"/>
            <a:r>
              <a:rPr lang="en-US" dirty="0" smtClean="0"/>
              <a:t>Inspect and adjust the Neck Slide Locking Collar</a:t>
            </a:r>
          </a:p>
          <a:p>
            <a:pPr lvl="0"/>
            <a:endParaRPr lang="en-US" dirty="0" smtClean="0"/>
          </a:p>
          <a:p>
            <a:pPr lvl="0"/>
            <a:r>
              <a:rPr lang="en-US" dirty="0" smtClean="0"/>
              <a:t>Should be adjusted for the individual using the hat </a:t>
            </a:r>
            <a:endParaRPr lang="en-US" dirty="0" smtClean="0"/>
          </a:p>
          <a:p>
            <a:pPr lvl="0"/>
            <a:endParaRPr lang="en-US" dirty="0"/>
          </a:p>
          <a:p>
            <a:pPr lvl="0"/>
            <a:r>
              <a:rPr lang="en-US" dirty="0" smtClean="0"/>
              <a:t>Ideally one finger gap between back of neck and locking collar</a:t>
            </a:r>
            <a:endParaRPr lang="en-US" dirty="0" smtClean="0"/>
          </a:p>
        </p:txBody>
      </p:sp>
      <p:pic>
        <p:nvPicPr>
          <p:cNvPr id="10" name="Content Placeholder 9" descr="DSCN1825.JPG"/>
          <p:cNvPicPr>
            <a:picLocks noGrp="1" noChangeAspect="1"/>
          </p:cNvPicPr>
          <p:nvPr>
            <p:ph sz="half" idx="2"/>
          </p:nvPr>
        </p:nvPicPr>
        <p:blipFill rotWithShape="1">
          <a:blip r:embed="rId5" cstate="print"/>
          <a:srcRect l="9391" t="3922" r="5314" b="1960"/>
          <a:stretch/>
        </p:blipFill>
        <p:spPr>
          <a:xfrm rot="16200000">
            <a:off x="4177588" y="2047163"/>
            <a:ext cx="5184775" cy="4290848"/>
          </a:xfrm>
        </p:spPr>
      </p:pic>
      <p:cxnSp>
        <p:nvCxnSpPr>
          <p:cNvPr id="3" name="Straight Arrow Connector 2"/>
          <p:cNvCxnSpPr/>
          <p:nvPr/>
        </p:nvCxnSpPr>
        <p:spPr>
          <a:xfrm flipV="1">
            <a:off x="4267200" y="5029200"/>
            <a:ext cx="9906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N1708.JPG"/>
          <p:cNvPicPr>
            <a:picLocks noChangeAspect="1"/>
          </p:cNvPicPr>
          <p:nvPr/>
        </p:nvPicPr>
        <p:blipFill>
          <a:blip r:embed="rId3" cstate="print"/>
          <a:stretch>
            <a:fillRect/>
          </a:stretch>
        </p:blipFill>
        <p:spPr>
          <a:xfrm>
            <a:off x="0" y="0"/>
            <a:ext cx="9144000" cy="685800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0" y="0"/>
            <a:ext cx="1028700" cy="10287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7785652" y="1"/>
            <a:ext cx="1358348" cy="1143000"/>
          </a:xfrm>
          <a:prstGeom prst="rect">
            <a:avLst/>
          </a:prstGeom>
          <a:noFill/>
          <a:ln w="9525">
            <a:noFill/>
            <a:miter lim="800000"/>
            <a:headEnd/>
            <a:tailEnd/>
          </a:ln>
        </p:spPr>
      </p:pic>
      <p:sp>
        <p:nvSpPr>
          <p:cNvPr id="8" name="Title 3"/>
          <p:cNvSpPr txBox="1">
            <a:spLocks/>
          </p:cNvSpPr>
          <p:nvPr/>
        </p:nvSpPr>
        <p:spPr>
          <a:xfrm>
            <a:off x="381000" y="0"/>
            <a:ext cx="8229600" cy="1143000"/>
          </a:xfrm>
          <a:prstGeom prst="rect">
            <a:avLst/>
          </a:prstGeom>
        </p:spPr>
        <p:txBody>
          <a:bodyPr>
            <a:noAutofit/>
          </a:bodyPr>
          <a:lstStyle/>
          <a:p>
            <a:pPr lvl="0" algn="ctr">
              <a:spcBef>
                <a:spcPct val="0"/>
              </a:spcBef>
              <a:defRPr/>
            </a:pPr>
            <a:r>
              <a:rPr lang="en-US" sz="3600" b="1" dirty="0">
                <a:solidFill>
                  <a:srgbClr val="FF0000"/>
                </a:solidFill>
              </a:rPr>
              <a:t>SL17C,K,27,KM37/SS,47,57,77,97 </a:t>
            </a:r>
            <a:r>
              <a:rPr lang="en-US" sz="3600" dirty="0">
                <a:solidFill>
                  <a:srgbClr val="FF0000"/>
                </a:solidFill>
              </a:rPr>
              <a:t/>
            </a:r>
            <a:br>
              <a:rPr lang="en-US" sz="3600" dirty="0">
                <a:solidFill>
                  <a:srgbClr val="FF0000"/>
                </a:solidFill>
              </a:rPr>
            </a:br>
            <a:r>
              <a:rPr lang="en-US" sz="3600" b="1" dirty="0">
                <a:solidFill>
                  <a:srgbClr val="FF0000"/>
                </a:solidFill>
              </a:rPr>
              <a:t>Neck Ring / </a:t>
            </a:r>
            <a:r>
              <a:rPr lang="en-US" sz="3600" b="1" dirty="0" smtClean="0">
                <a:solidFill>
                  <a:srgbClr val="FF0000"/>
                </a:solidFill>
              </a:rPr>
              <a:t>Assembly</a:t>
            </a:r>
            <a:endParaRPr kumimoji="0" lang="en-US" sz="3600" b="0" i="0" u="none" strike="noStrike" kern="1200" cap="none" spc="0" normalizeH="0" baseline="0" noProof="0" dirty="0">
              <a:ln>
                <a:noFill/>
              </a:ln>
              <a:solidFill>
                <a:srgbClr val="FF0000"/>
              </a:solidFill>
              <a:effectLst/>
              <a:uLnTx/>
              <a:uFillTx/>
              <a:latin typeface="+mj-lt"/>
              <a:ea typeface="+mj-ea"/>
              <a:cs typeface="+mj-cs"/>
            </a:endParaRPr>
          </a:p>
        </p:txBody>
      </p:sp>
      <p:sp>
        <p:nvSpPr>
          <p:cNvPr id="9" name="TextBox 8"/>
          <p:cNvSpPr txBox="1"/>
          <p:nvPr/>
        </p:nvSpPr>
        <p:spPr>
          <a:xfrm>
            <a:off x="3276600" y="1219200"/>
            <a:ext cx="1752600" cy="3939540"/>
          </a:xfrm>
          <a:prstGeom prst="rect">
            <a:avLst/>
          </a:prstGeom>
          <a:noFill/>
        </p:spPr>
        <p:txBody>
          <a:bodyPr wrap="square" rtlCol="0">
            <a:spAutoFit/>
          </a:bodyPr>
          <a:lstStyle/>
          <a:p>
            <a:r>
              <a:rPr lang="en-US" sz="25000" dirty="0" smtClean="0"/>
              <a:t>?</a:t>
            </a:r>
            <a:endParaRPr lang="en-US" sz="25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SL17C,K,27,KM37/SS,47,57,77,97 </a:t>
            </a:r>
            <a:r>
              <a:rPr lang="en-US" sz="3600" dirty="0" smtClean="0"/>
              <a:t/>
            </a:r>
            <a:br>
              <a:rPr lang="en-US" sz="3600" dirty="0" smtClean="0"/>
            </a:br>
            <a:r>
              <a:rPr lang="en-US" sz="3600" b="1" dirty="0" smtClean="0"/>
              <a:t>Neck Ring / Assembly</a:t>
            </a:r>
            <a:endParaRPr lang="en-US" sz="3600" dirty="0"/>
          </a:p>
        </p:txBody>
      </p:sp>
      <p:sp>
        <p:nvSpPr>
          <p:cNvPr id="3" name="Content Placeholder 2"/>
          <p:cNvSpPr>
            <a:spLocks noGrp="1"/>
          </p:cNvSpPr>
          <p:nvPr>
            <p:ph idx="1"/>
          </p:nvPr>
        </p:nvSpPr>
        <p:spPr/>
        <p:txBody>
          <a:bodyPr/>
          <a:lstStyle/>
          <a:p>
            <a:r>
              <a:rPr lang="en-US" dirty="0" smtClean="0"/>
              <a:t>Neck Ring/Dam components of the SL17C, K/27, KM-37/SS, 47, 57, 77, and 97 are virtually identical and use the same components</a:t>
            </a:r>
          </a:p>
          <a:p>
            <a:endParaRPr lang="en-US" dirty="0" smtClean="0"/>
          </a:p>
          <a:p>
            <a:r>
              <a:rPr lang="en-US" dirty="0" smtClean="0"/>
              <a:t>When performing maintenance or repairs refer to the specific manual for the helmet being serviced</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p:txBody>
          <a:bodyPr>
            <a:normAutofit/>
          </a:bodyPr>
          <a:lstStyle/>
          <a:p>
            <a:r>
              <a:rPr lang="en-US" dirty="0" smtClean="0"/>
              <a:t>Visually inspect all metal parts of the Helmet Locking Collar assembly for damage</a:t>
            </a:r>
          </a:p>
          <a:p>
            <a:pPr>
              <a:buNone/>
            </a:pPr>
            <a:r>
              <a:rPr lang="en-US" dirty="0" smtClean="0"/>
              <a:t> </a:t>
            </a:r>
          </a:p>
          <a:p>
            <a:r>
              <a:rPr lang="en-US" dirty="0" smtClean="0"/>
              <a:t>Check the Locking Collar for misalignment and/or loose fasteners</a:t>
            </a:r>
          </a:p>
          <a:p>
            <a:pPr>
              <a:buNone/>
            </a:pPr>
            <a:endParaRPr lang="en-US" dirty="0" smtClean="0"/>
          </a:p>
          <a:p>
            <a:pPr>
              <a:buNone/>
            </a:pPr>
            <a:endParaRPr lang="en-US" dirty="0" smtClean="0"/>
          </a:p>
          <a:p>
            <a:endParaRPr lang="en-US" dirty="0"/>
          </a:p>
        </p:txBody>
      </p:sp>
      <p:pic>
        <p:nvPicPr>
          <p:cNvPr id="15" name="Content Placeholder 14" descr="DSCN1827.JPG"/>
          <p:cNvPicPr>
            <a:picLocks noGrp="1" noChangeAspect="1"/>
          </p:cNvPicPr>
          <p:nvPr>
            <p:ph sz="half" idx="2"/>
          </p:nvPr>
        </p:nvPicPr>
        <p:blipFill>
          <a:blip r:embed="rId5" cstate="print"/>
          <a:srcRect l="7921" t="13522" r="3400" b="16038"/>
          <a:stretch>
            <a:fillRect/>
          </a:stretch>
        </p:blipFill>
        <p:spPr>
          <a:xfrm rot="16200000">
            <a:off x="4604657" y="2481943"/>
            <a:ext cx="5116284" cy="304799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a:xfrm>
            <a:off x="228600" y="1874837"/>
            <a:ext cx="4038600" cy="4525963"/>
          </a:xfrm>
        </p:spPr>
        <p:txBody>
          <a:bodyPr>
            <a:normAutofit lnSpcReduction="10000"/>
          </a:bodyPr>
          <a:lstStyle/>
          <a:p>
            <a:r>
              <a:rPr lang="en-US" dirty="0" smtClean="0"/>
              <a:t>Ensure the locking collar smoothly engages the sealed pull pins without binding or rubbing</a:t>
            </a:r>
          </a:p>
          <a:p>
            <a:pPr>
              <a:buNone/>
            </a:pPr>
            <a:r>
              <a:rPr lang="en-US" dirty="0" smtClean="0"/>
              <a:t> </a:t>
            </a:r>
          </a:p>
          <a:p>
            <a:r>
              <a:rPr lang="en-US" dirty="0" smtClean="0"/>
              <a:t>Check for excessive side play, side play should be no greater than 5/64 (2.0 mm)</a:t>
            </a:r>
          </a:p>
          <a:p>
            <a:pPr>
              <a:buNone/>
            </a:pPr>
            <a:endParaRPr lang="en-US" dirty="0" smtClean="0"/>
          </a:p>
          <a:p>
            <a:endParaRPr lang="en-US" dirty="0"/>
          </a:p>
        </p:txBody>
      </p:sp>
      <p:pic>
        <p:nvPicPr>
          <p:cNvPr id="14" name="Content Placeholder 13" descr="DSCN1658.JPG"/>
          <p:cNvPicPr>
            <a:picLocks noGrp="1" noChangeAspect="1"/>
          </p:cNvPicPr>
          <p:nvPr>
            <p:ph sz="half" idx="2"/>
          </p:nvPr>
        </p:nvPicPr>
        <p:blipFill>
          <a:blip r:embed="rId5" cstate="print"/>
          <a:srcRect l="9434" r="9434" b="24083"/>
          <a:stretch>
            <a:fillRect/>
          </a:stretch>
        </p:blipFill>
        <p:spPr>
          <a:xfrm>
            <a:off x="4341691" y="2362200"/>
            <a:ext cx="4560321" cy="3200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p:txBody>
          <a:bodyPr>
            <a:normAutofit fontScale="92500"/>
          </a:bodyPr>
          <a:lstStyle/>
          <a:p>
            <a:pPr>
              <a:buNone/>
            </a:pPr>
            <a:endParaRPr lang="en-US" dirty="0" smtClean="0"/>
          </a:p>
          <a:p>
            <a:r>
              <a:rPr lang="en-US" dirty="0" smtClean="0"/>
              <a:t>Inspect Neck Pad, Washers, and “T”-Washers in the recesses of the Neck Pad</a:t>
            </a:r>
          </a:p>
          <a:p>
            <a:endParaRPr lang="en-US" dirty="0" smtClean="0"/>
          </a:p>
          <a:p>
            <a:r>
              <a:rPr lang="en-US" dirty="0" smtClean="0"/>
              <a:t>Ensure screws are not  loose or missing</a:t>
            </a:r>
          </a:p>
          <a:p>
            <a:endParaRPr lang="en-US" dirty="0" smtClean="0"/>
          </a:p>
          <a:p>
            <a:r>
              <a:rPr lang="en-US" dirty="0" smtClean="0"/>
              <a:t>Guidance O &amp; M Manual </a:t>
            </a:r>
          </a:p>
          <a:p>
            <a:endParaRPr lang="en-US" dirty="0"/>
          </a:p>
        </p:txBody>
      </p:sp>
      <p:pic>
        <p:nvPicPr>
          <p:cNvPr id="8" name="Content Placeholder 7" descr="DSCN1701.JPG"/>
          <p:cNvPicPr>
            <a:picLocks noGrp="1" noChangeAspect="1"/>
          </p:cNvPicPr>
          <p:nvPr>
            <p:ph sz="half" idx="2"/>
          </p:nvPr>
        </p:nvPicPr>
        <p:blipFill>
          <a:blip r:embed="rId5" cstate="print"/>
          <a:srcRect l="9807" t="5975" r="9061" b="8491"/>
          <a:stretch>
            <a:fillRect/>
          </a:stretch>
        </p:blipFill>
        <p:spPr>
          <a:xfrm rot="16200000">
            <a:off x="4468907" y="2312893"/>
            <a:ext cx="4625785" cy="365759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p:txBody>
          <a:bodyPr>
            <a:normAutofit lnSpcReduction="10000"/>
          </a:bodyPr>
          <a:lstStyle/>
          <a:p>
            <a:r>
              <a:rPr lang="en-US" dirty="0" smtClean="0"/>
              <a:t>Visually inspect the two Sealed Pull Pins to ensure they operate smoothly and</a:t>
            </a:r>
          </a:p>
          <a:p>
            <a:pPr>
              <a:buNone/>
            </a:pPr>
            <a:r>
              <a:rPr lang="en-US" dirty="0" smtClean="0"/>
              <a:t>    engage the Locking Collar Properly </a:t>
            </a:r>
          </a:p>
          <a:p>
            <a:pPr>
              <a:buNone/>
            </a:pPr>
            <a:r>
              <a:rPr lang="en-US" dirty="0" smtClean="0"/>
              <a:t> </a:t>
            </a:r>
          </a:p>
          <a:p>
            <a:pPr lvl="0"/>
            <a:r>
              <a:rPr lang="en-US" dirty="0" smtClean="0"/>
              <a:t>Ensure the Sealed Pull Pins are not bent or damaged in any way</a:t>
            </a:r>
          </a:p>
          <a:p>
            <a:pPr>
              <a:buNone/>
            </a:pPr>
            <a:endParaRPr lang="en-US" dirty="0" smtClean="0"/>
          </a:p>
          <a:p>
            <a:pPr lvl="0">
              <a:buNone/>
            </a:pPr>
            <a:endParaRPr lang="en-US" dirty="0" smtClean="0"/>
          </a:p>
          <a:p>
            <a:endParaRPr lang="en-US" dirty="0"/>
          </a:p>
        </p:txBody>
      </p:sp>
      <p:pic>
        <p:nvPicPr>
          <p:cNvPr id="8" name="Content Placeholder 7" descr="DSCN1835.JPG"/>
          <p:cNvPicPr>
            <a:picLocks noGrp="1" noChangeAspect="1"/>
          </p:cNvPicPr>
          <p:nvPr>
            <p:ph sz="half" idx="2"/>
          </p:nvPr>
        </p:nvPicPr>
        <p:blipFill>
          <a:blip r:embed="rId5" cstate="print"/>
          <a:srcRect l="11321" r="7547" b="16536"/>
          <a:stretch>
            <a:fillRect/>
          </a:stretch>
        </p:blipFill>
        <p:spPr>
          <a:xfrm>
            <a:off x="4495800" y="2209800"/>
            <a:ext cx="4362970" cy="336629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a:xfrm>
            <a:off x="457200" y="76200"/>
            <a:ext cx="8229600" cy="1143000"/>
          </a:xfrm>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a:xfrm>
            <a:off x="76200" y="1295399"/>
            <a:ext cx="8610600" cy="2286001"/>
          </a:xfrm>
        </p:spPr>
        <p:txBody>
          <a:bodyPr>
            <a:normAutofit fontScale="85000" lnSpcReduction="20000"/>
          </a:bodyPr>
          <a:lstStyle/>
          <a:p>
            <a:pPr lvl="0" algn="ctr">
              <a:buNone/>
            </a:pPr>
            <a:r>
              <a:rPr lang="en-US" dirty="0" smtClean="0">
                <a:solidFill>
                  <a:schemeClr val="accent6"/>
                </a:solidFill>
              </a:rPr>
              <a:t>Caution</a:t>
            </a:r>
            <a:r>
              <a:rPr lang="en-US" dirty="0" smtClean="0">
                <a:solidFill>
                  <a:schemeClr val="accent6"/>
                </a:solidFill>
              </a:rPr>
              <a:t>:</a:t>
            </a:r>
          </a:p>
          <a:p>
            <a:pPr lvl="0"/>
            <a:r>
              <a:rPr lang="en-US" dirty="0" smtClean="0"/>
              <a:t>The cam angle must be correct for the Pull Pins to operate properly</a:t>
            </a:r>
          </a:p>
          <a:p>
            <a:pPr lvl="0"/>
            <a:endParaRPr lang="en-US" dirty="0" smtClean="0"/>
          </a:p>
          <a:p>
            <a:pPr lvl="0"/>
            <a:r>
              <a:rPr lang="en-US" dirty="0" smtClean="0"/>
              <a:t>Angle facing down</a:t>
            </a:r>
          </a:p>
          <a:p>
            <a:pPr>
              <a:buNone/>
            </a:pPr>
            <a:r>
              <a:rPr lang="en-US" dirty="0" smtClean="0"/>
              <a:t> </a:t>
            </a:r>
          </a:p>
          <a:p>
            <a:endParaRPr lang="en-US" dirty="0"/>
          </a:p>
        </p:txBody>
      </p:sp>
      <p:pic>
        <p:nvPicPr>
          <p:cNvPr id="8" name="Content Placeholder 7" descr="DSCN1938.JPG"/>
          <p:cNvPicPr>
            <a:picLocks noGrp="1" noChangeAspect="1"/>
          </p:cNvPicPr>
          <p:nvPr>
            <p:ph sz="half" idx="2"/>
          </p:nvPr>
        </p:nvPicPr>
        <p:blipFill rotWithShape="1">
          <a:blip r:embed="rId5" cstate="print"/>
          <a:srcRect l="9434" t="20624" r="13208" b="32319"/>
          <a:stretch/>
        </p:blipFill>
        <p:spPr>
          <a:xfrm>
            <a:off x="685800" y="3276601"/>
            <a:ext cx="7682985" cy="3505200"/>
          </a:xfrm>
        </p:spPr>
      </p:pic>
      <p:cxnSp>
        <p:nvCxnSpPr>
          <p:cNvPr id="3" name="Straight Arrow Connector 2"/>
          <p:cNvCxnSpPr/>
          <p:nvPr/>
        </p:nvCxnSpPr>
        <p:spPr>
          <a:xfrm flipH="1" flipV="1">
            <a:off x="6934200" y="5562602"/>
            <a:ext cx="1143000" cy="68579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1028700" cy="1028700"/>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7785652" y="1"/>
            <a:ext cx="1358348" cy="1143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3600" b="1" dirty="0"/>
              <a:t>SL17C,K,27,KM37/SS,47,57,77,97 </a:t>
            </a:r>
            <a:r>
              <a:rPr lang="en-US" sz="3600" dirty="0"/>
              <a:t/>
            </a:r>
            <a:br>
              <a:rPr lang="en-US" sz="3600" dirty="0"/>
            </a:br>
            <a:r>
              <a:rPr lang="en-US" sz="3600" b="1" dirty="0"/>
              <a:t>Neck Ring / </a:t>
            </a:r>
            <a:r>
              <a:rPr lang="en-US" sz="3600" b="1" dirty="0" smtClean="0"/>
              <a:t>Assembly</a:t>
            </a:r>
            <a:endParaRPr lang="en-US" sz="3600" dirty="0"/>
          </a:p>
        </p:txBody>
      </p:sp>
      <p:sp>
        <p:nvSpPr>
          <p:cNvPr id="7" name="Content Placeholder 6"/>
          <p:cNvSpPr>
            <a:spLocks noGrp="1"/>
          </p:cNvSpPr>
          <p:nvPr>
            <p:ph sz="half" idx="1"/>
          </p:nvPr>
        </p:nvSpPr>
        <p:spPr/>
        <p:txBody>
          <a:bodyPr>
            <a:normAutofit lnSpcReduction="10000"/>
          </a:bodyPr>
          <a:lstStyle/>
          <a:p>
            <a:pPr>
              <a:buNone/>
            </a:pPr>
            <a:endParaRPr lang="en-US" dirty="0" smtClean="0"/>
          </a:p>
          <a:p>
            <a:pPr>
              <a:buNone/>
            </a:pPr>
            <a:r>
              <a:rPr lang="en-US" dirty="0" smtClean="0"/>
              <a:t> </a:t>
            </a:r>
          </a:p>
          <a:p>
            <a:pPr lvl="0"/>
            <a:r>
              <a:rPr lang="en-US" dirty="0" smtClean="0"/>
              <a:t>Very early SL-27 Pins were not oil filled sealed units</a:t>
            </a:r>
          </a:p>
          <a:p>
            <a:pPr lvl="0"/>
            <a:endParaRPr lang="en-US" dirty="0" smtClean="0"/>
          </a:p>
          <a:p>
            <a:pPr lvl="0"/>
            <a:r>
              <a:rPr lang="en-US" dirty="0" smtClean="0"/>
              <a:t>Discontinued in early 90s</a:t>
            </a:r>
          </a:p>
          <a:p>
            <a:pPr lvl="0">
              <a:buNone/>
            </a:pPr>
            <a:endParaRPr lang="en-US" dirty="0" smtClean="0"/>
          </a:p>
          <a:p>
            <a:pPr>
              <a:buNone/>
            </a:pPr>
            <a:r>
              <a:rPr lang="en-US" dirty="0" smtClean="0"/>
              <a:t> </a:t>
            </a:r>
          </a:p>
          <a:p>
            <a:pPr>
              <a:buNone/>
            </a:pPr>
            <a:endParaRPr lang="en-US" dirty="0" smtClean="0"/>
          </a:p>
          <a:p>
            <a:endParaRPr lang="en-US" dirty="0"/>
          </a:p>
        </p:txBody>
      </p:sp>
      <p:pic>
        <p:nvPicPr>
          <p:cNvPr id="16" name="Content Placeholder 15" descr="DSCN1941.JPG"/>
          <p:cNvPicPr>
            <a:picLocks noGrp="1" noChangeAspect="1"/>
          </p:cNvPicPr>
          <p:nvPr>
            <p:ph sz="half" idx="2"/>
          </p:nvPr>
        </p:nvPicPr>
        <p:blipFill>
          <a:blip r:embed="rId5" cstate="print"/>
          <a:srcRect l="9434" t="25603" r="7547" b="29114"/>
          <a:stretch>
            <a:fillRect/>
          </a:stretch>
        </p:blipFill>
        <p:spPr>
          <a:xfrm rot="16200000">
            <a:off x="4699000" y="3149600"/>
            <a:ext cx="4470400" cy="18288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579</Words>
  <Application>Microsoft Office PowerPoint</Application>
  <PresentationFormat>On-screen Show (4:3)</PresentationFormat>
  <Paragraphs>186</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KIRBY MORGAN DIVE SYSTEMS INCORPORATED  MAINTENANCE AND REPAIR TECHNICIAN TRAINING </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SL17C,K,27,KM37/SS,47,57,77,97  Neck Ring / Assembly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Rocky</dc:creator>
  <cp:lastModifiedBy>Owner</cp:lastModifiedBy>
  <cp:revision>14</cp:revision>
  <dcterms:created xsi:type="dcterms:W3CDTF">2009-09-24T12:26:16Z</dcterms:created>
  <dcterms:modified xsi:type="dcterms:W3CDTF">2016-07-20T14:02:37Z</dcterms:modified>
</cp:coreProperties>
</file>