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9" r:id="rId3"/>
    <p:sldId id="258" r:id="rId4"/>
    <p:sldId id="271" r:id="rId5"/>
    <p:sldId id="273" r:id="rId6"/>
    <p:sldId id="257" r:id="rId7"/>
    <p:sldId id="274" r:id="rId8"/>
    <p:sldId id="275" r:id="rId9"/>
    <p:sldId id="276" r:id="rId10"/>
    <p:sldId id="260" r:id="rId11"/>
    <p:sldId id="277" r:id="rId12"/>
    <p:sldId id="262" r:id="rId13"/>
    <p:sldId id="278" r:id="rId14"/>
    <p:sldId id="263" r:id="rId15"/>
    <p:sldId id="264" r:id="rId16"/>
    <p:sldId id="265" r:id="rId17"/>
    <p:sldId id="266" r:id="rId18"/>
    <p:sldId id="261" r:id="rId19"/>
    <p:sldId id="26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CE273-E0ED-4255-A6DC-E3A13D0D16D3}"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CE273-E0ED-4255-A6DC-E3A13D0D16D3}"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CE273-E0ED-4255-A6DC-E3A13D0D16D3}"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CE273-E0ED-4255-A6DC-E3A13D0D16D3}"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CE273-E0ED-4255-A6DC-E3A13D0D16D3}"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DCE273-E0ED-4255-A6DC-E3A13D0D16D3}"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CE273-E0ED-4255-A6DC-E3A13D0D16D3}"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CE273-E0ED-4255-A6DC-E3A13D0D16D3}"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CE273-E0ED-4255-A6DC-E3A13D0D16D3}"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CE273-E0ED-4255-A6DC-E3A13D0D16D3}"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CE273-E0ED-4255-A6DC-E3A13D0D16D3}"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5A33A-0561-45E4-A6DC-BB9B7766FA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CE273-E0ED-4255-A6DC-E3A13D0D16D3}" type="datetimeFigureOut">
              <a:rPr lang="en-US" smtClean="0"/>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5A33A-0561-45E4-A6DC-BB9B7766FA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divelab@aol..com" TargetMode="External"/><Relationship Id="rId4" Type="http://schemas.openxmlformats.org/officeDocument/2006/relationships/hyperlink" Target="http://www.divelab.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divelab@aol.com" TargetMode="External"/><Relationship Id="rId4" Type="http://schemas.openxmlformats.org/officeDocument/2006/relationships/hyperlink" Target="mailto:info@kirbymorga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5000"/>
          <a:stretch/>
        </p:blipFill>
        <p:spPr>
          <a:xfrm>
            <a:off x="3810000" y="1408666"/>
            <a:ext cx="4654825" cy="5275468"/>
          </a:xfrm>
          <a:prstGeom prst="rect">
            <a:avLst/>
          </a:prstGeom>
        </p:spPr>
      </p:pic>
      <p:sp>
        <p:nvSpPr>
          <p:cNvPr id="3" name="TextBox 2"/>
          <p:cNvSpPr txBox="1"/>
          <p:nvPr/>
        </p:nvSpPr>
        <p:spPr>
          <a:xfrm>
            <a:off x="1143000" y="152400"/>
            <a:ext cx="6553200" cy="830997"/>
          </a:xfrm>
          <a:prstGeom prst="rect">
            <a:avLst/>
          </a:prstGeom>
          <a:noFill/>
        </p:spPr>
        <p:txBody>
          <a:bodyPr wrap="square" rtlCol="0">
            <a:spAutoFit/>
          </a:bodyPr>
          <a:lstStyle/>
          <a:p>
            <a:pPr lvl="0" algn="ctr" fontAlgn="base">
              <a:spcBef>
                <a:spcPct val="0"/>
              </a:spcBef>
              <a:spcAft>
                <a:spcPct val="0"/>
              </a:spcAft>
            </a:pPr>
            <a:r>
              <a:rPr lang="en-US" sz="2400" b="1" dirty="0">
                <a:latin typeface="Times New Roman" pitchFamily="18" charset="0"/>
                <a:cs typeface="Times New Roman" pitchFamily="18" charset="0"/>
              </a:rPr>
              <a:t>KIRBY MORGAN HELMET MODELS  </a:t>
            </a:r>
          </a:p>
          <a:p>
            <a:pPr lvl="0" algn="ctr" fontAlgn="base">
              <a:spcBef>
                <a:spcPct val="0"/>
              </a:spcBef>
              <a:spcAft>
                <a:spcPct val="0"/>
              </a:spcAft>
            </a:pPr>
            <a:r>
              <a:rPr lang="en-US" sz="2400" b="1" dirty="0">
                <a:latin typeface="Times New Roman" pitchFamily="18" charset="0"/>
                <a:cs typeface="Times New Roman" pitchFamily="18" charset="0"/>
              </a:rPr>
              <a:t>17A/B, 17C, 17K, 27, KM-37, 47, 57, </a:t>
            </a:r>
            <a:r>
              <a:rPr lang="en-US" sz="2400" b="1" dirty="0" smtClean="0">
                <a:latin typeface="Times New Roman" pitchFamily="18" charset="0"/>
                <a:cs typeface="Times New Roman" pitchFamily="18" charset="0"/>
              </a:rPr>
              <a:t>77,97</a:t>
            </a:r>
            <a:endParaRPr lang="en-US" sz="2400" b="1" dirty="0">
              <a:latin typeface="Arial" pitchFamily="34" charset="0"/>
              <a:cs typeface="Arial" pitchFamily="34" charset="0"/>
            </a:endParaRPr>
          </a:p>
        </p:txBody>
      </p:sp>
      <p:sp>
        <p:nvSpPr>
          <p:cNvPr id="4" name="TextBox 3"/>
          <p:cNvSpPr txBox="1"/>
          <p:nvPr/>
        </p:nvSpPr>
        <p:spPr>
          <a:xfrm>
            <a:off x="0" y="2286000"/>
            <a:ext cx="3581400" cy="1323439"/>
          </a:xfrm>
          <a:prstGeom prst="rect">
            <a:avLst/>
          </a:prstGeom>
          <a:noFill/>
        </p:spPr>
        <p:txBody>
          <a:bodyPr wrap="square" rtlCol="0">
            <a:spAutoFit/>
          </a:bodyPr>
          <a:lstStyle/>
          <a:p>
            <a:pPr lvl="0" algn="ctr" eaLnBrk="0" fontAlgn="base" hangingPunct="0">
              <a:spcBef>
                <a:spcPct val="0"/>
              </a:spcBef>
              <a:spcAft>
                <a:spcPct val="0"/>
              </a:spcAft>
            </a:pPr>
            <a:r>
              <a:rPr lang="en-US" b="1" dirty="0">
                <a:latin typeface="Times New Roman" pitchFamily="18" charset="0"/>
                <a:cs typeface="Times New Roman" pitchFamily="18" charset="0"/>
              </a:rPr>
              <a:t> </a:t>
            </a:r>
            <a:r>
              <a:rPr lang="en-US" sz="2000" dirty="0">
                <a:latin typeface="Times New Roman" pitchFamily="18" charset="0"/>
                <a:cs typeface="Times New Roman" pitchFamily="18" charset="0"/>
              </a:rPr>
              <a:t>POST DIVE CLEANING, MAINTENANCE, AND INSPECTION CHECKLIST   </a:t>
            </a:r>
          </a:p>
          <a:p>
            <a:pPr lvl="0" algn="ctr" eaLnBrk="0" fontAlgn="base" hangingPunct="0">
              <a:spcBef>
                <a:spcPct val="0"/>
              </a:spcBef>
              <a:spcAft>
                <a:spcPct val="0"/>
              </a:spcAft>
            </a:pPr>
            <a:r>
              <a:rPr lang="en-US" sz="2000" dirty="0">
                <a:latin typeface="Times New Roman" pitchFamily="18" charset="0"/>
                <a:cs typeface="Times New Roman" pitchFamily="18" charset="0"/>
              </a:rPr>
              <a:t>APPENDIX A2.6</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0641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a:xfrm>
            <a:off x="228600" y="1600200"/>
            <a:ext cx="4038600" cy="4525963"/>
          </a:xfrm>
        </p:spPr>
        <p:txBody>
          <a:bodyPr>
            <a:normAutofit lnSpcReduction="10000"/>
          </a:bodyPr>
          <a:lstStyle/>
          <a:p>
            <a:pPr>
              <a:buNone/>
            </a:pPr>
            <a:endParaRPr lang="en-US" dirty="0" smtClean="0"/>
          </a:p>
          <a:p>
            <a:r>
              <a:rPr lang="en-US" dirty="0" smtClean="0"/>
              <a:t>Remove the Head Cushion Assembly,  Inspect for damage</a:t>
            </a:r>
          </a:p>
          <a:p>
            <a:endParaRPr lang="en-US" dirty="0" smtClean="0"/>
          </a:p>
          <a:p>
            <a:r>
              <a:rPr lang="en-US" dirty="0" smtClean="0"/>
              <a:t>If the Head Cushion has gotten wet with perspiration or water, clean and hang-up for drying or airing</a:t>
            </a:r>
          </a:p>
          <a:p>
            <a:endParaRPr lang="en-US" dirty="0" smtClean="0"/>
          </a:p>
          <a:p>
            <a:endParaRPr lang="en-US" dirty="0" smtClean="0"/>
          </a:p>
          <a:p>
            <a:endParaRPr lang="en-US" dirty="0"/>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53935" y="2362200"/>
            <a:ext cx="4445000" cy="33337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a:xfrm>
            <a:off x="514350" y="0"/>
            <a:ext cx="8229600" cy="1143000"/>
          </a:xfrm>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28600" y="3657600"/>
            <a:ext cx="4038600" cy="3028950"/>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1409700"/>
            <a:ext cx="4114800" cy="3086100"/>
          </a:xfrm>
          <a:prstGeom prst="rect">
            <a:avLst/>
          </a:prstGeom>
        </p:spPr>
      </p:pic>
      <p:sp>
        <p:nvSpPr>
          <p:cNvPr id="11" name="TextBox 10"/>
          <p:cNvSpPr txBox="1"/>
          <p:nvPr/>
        </p:nvSpPr>
        <p:spPr>
          <a:xfrm>
            <a:off x="228600" y="1219200"/>
            <a:ext cx="4267200" cy="2246769"/>
          </a:xfrm>
          <a:prstGeom prst="rect">
            <a:avLst/>
          </a:prstGeom>
          <a:noFill/>
        </p:spPr>
        <p:txBody>
          <a:bodyPr wrap="square" rtlCol="0">
            <a:spAutoFit/>
          </a:bodyPr>
          <a:lstStyle/>
          <a:p>
            <a:pPr marL="285750" indent="-285750">
              <a:buFont typeface="Arial" pitchFamily="34" charset="0"/>
              <a:buChar char="•"/>
            </a:pPr>
            <a:r>
              <a:rPr lang="en-US" sz="2000" dirty="0" smtClean="0"/>
              <a:t>Wash helmet liner in soap and water</a:t>
            </a:r>
          </a:p>
          <a:p>
            <a:endParaRPr lang="en-US" sz="2000" dirty="0" smtClean="0"/>
          </a:p>
          <a:p>
            <a:pPr marL="285750" indent="-285750">
              <a:buFont typeface="Arial" pitchFamily="34" charset="0"/>
              <a:buChar char="•"/>
            </a:pPr>
            <a:r>
              <a:rPr lang="en-US" sz="2000" dirty="0" smtClean="0"/>
              <a:t>Do not machine wash or dry, machines can destroy  liner or foam</a:t>
            </a:r>
          </a:p>
          <a:p>
            <a:endParaRPr lang="en-US" sz="2000" dirty="0" smtClean="0"/>
          </a:p>
          <a:p>
            <a:pPr marL="285750" indent="-285750">
              <a:buFont typeface="Arial" pitchFamily="34" charset="0"/>
              <a:buChar char="•"/>
            </a:pPr>
            <a:r>
              <a:rPr lang="en-US" sz="2000" dirty="0" smtClean="0"/>
              <a:t>Rinse in fresh water and drip dry only</a:t>
            </a:r>
            <a:endParaRPr lang="en-US" sz="2000" dirty="0"/>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26262" b="12121"/>
          <a:stretch/>
        </p:blipFill>
        <p:spPr>
          <a:xfrm>
            <a:off x="4559508" y="4648200"/>
            <a:ext cx="4439018" cy="2051364"/>
          </a:xfrm>
          <a:prstGeom prst="rect">
            <a:avLst/>
          </a:prstGeom>
        </p:spPr>
      </p:pic>
    </p:spTree>
    <p:extLst>
      <p:ext uri="{BB962C8B-B14F-4D97-AF65-F5344CB8AC3E}">
        <p14:creationId xmlns:p14="http://schemas.microsoft.com/office/powerpoint/2010/main" val="224573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a:xfrm>
            <a:off x="457200" y="76200"/>
            <a:ext cx="8229600" cy="1143000"/>
          </a:xfrm>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a:xfrm>
            <a:off x="152400" y="1219200"/>
            <a:ext cx="8686800" cy="2895600"/>
          </a:xfrm>
        </p:spPr>
        <p:txBody>
          <a:bodyPr>
            <a:normAutofit/>
          </a:bodyPr>
          <a:lstStyle/>
          <a:p>
            <a:r>
              <a:rPr lang="en-US" dirty="0" smtClean="0"/>
              <a:t>Dislodge </a:t>
            </a:r>
            <a:r>
              <a:rPr lang="en-US" dirty="0" smtClean="0"/>
              <a:t>the earphones, If the interior of the Helmet and Liner has gotten wet, remove the earphone protective covers, wash with mild detergent solution, rinse with fresh water and allow to dry</a:t>
            </a:r>
          </a:p>
          <a:p>
            <a:endParaRPr lang="en-US" dirty="0"/>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8697" t="8907"/>
          <a:stretch/>
        </p:blipFill>
        <p:spPr>
          <a:xfrm>
            <a:off x="228600" y="3235765"/>
            <a:ext cx="4038600" cy="3393635"/>
          </a:xfr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5303" t="7500"/>
          <a:stretch/>
        </p:blipFill>
        <p:spPr>
          <a:xfrm>
            <a:off x="4822110" y="3276600"/>
            <a:ext cx="4093290" cy="3352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a:xfrm>
            <a:off x="457200" y="0"/>
            <a:ext cx="8229600" cy="1143000"/>
          </a:xfrm>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idx="1"/>
          </p:nvPr>
        </p:nvSpPr>
        <p:spPr>
          <a:xfrm>
            <a:off x="457200" y="1219200"/>
            <a:ext cx="8229600" cy="2209800"/>
          </a:xfrm>
        </p:spPr>
        <p:txBody>
          <a:bodyPr>
            <a:normAutofit/>
          </a:bodyPr>
          <a:lstStyle/>
          <a:p>
            <a:r>
              <a:rPr lang="en-US" dirty="0" smtClean="0"/>
              <a:t>Remove the Demand Regulator Clamp, Cover, and Diaphragm Assembly,  Wash the interior of the Demand Regulator with mild detergent and fresh water, then rinse thoroughly</a:t>
            </a:r>
          </a:p>
          <a:p>
            <a:endParaRPr lang="en-US" dirty="0" smtClean="0"/>
          </a:p>
          <a:p>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8249" t="12726" r="8788" b="21011"/>
          <a:stretch/>
        </p:blipFill>
        <p:spPr>
          <a:xfrm>
            <a:off x="152400" y="3505200"/>
            <a:ext cx="3048000" cy="3245921"/>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3787" t="32525" r="17576" b="22424"/>
          <a:stretch/>
        </p:blipFill>
        <p:spPr>
          <a:xfrm>
            <a:off x="3454409" y="3733800"/>
            <a:ext cx="5417719" cy="2667000"/>
          </a:xfrm>
          <a:prstGeom prst="rect">
            <a:avLst/>
          </a:prstGeom>
        </p:spPr>
      </p:pic>
    </p:spTree>
    <p:extLst>
      <p:ext uri="{BB962C8B-B14F-4D97-AF65-F5344CB8AC3E}">
        <p14:creationId xmlns:p14="http://schemas.microsoft.com/office/powerpoint/2010/main" val="49813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2" name="Content Placeholder 1"/>
          <p:cNvSpPr>
            <a:spLocks noGrp="1"/>
          </p:cNvSpPr>
          <p:nvPr>
            <p:ph sz="half" idx="1"/>
          </p:nvPr>
        </p:nvSpPr>
        <p:spPr>
          <a:xfrm>
            <a:off x="457200" y="2362200"/>
            <a:ext cx="4038600" cy="2895600"/>
          </a:xfrm>
        </p:spPr>
        <p:txBody>
          <a:bodyPr/>
          <a:lstStyle/>
          <a:p>
            <a:r>
              <a:rPr lang="en-US" dirty="0" smtClean="0"/>
              <a:t>Lay out all components </a:t>
            </a:r>
          </a:p>
          <a:p>
            <a:endParaRPr lang="en-US" dirty="0"/>
          </a:p>
          <a:p>
            <a:r>
              <a:rPr lang="en-US" dirty="0" smtClean="0"/>
              <a:t>Allow enough time to  dry before putting helmet away</a:t>
            </a:r>
            <a:endParaRPr lang="en-US" dirty="0"/>
          </a:p>
        </p:txBody>
      </p:sp>
      <p:pic>
        <p:nvPicPr>
          <p:cNvPr id="10" name="Content Placeholder 9"/>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2047" r="12350" b="7844"/>
          <a:stretch/>
        </p:blipFill>
        <p:spPr>
          <a:xfrm>
            <a:off x="4571999" y="2362200"/>
            <a:ext cx="4429287" cy="341514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idx="1"/>
          </p:nvPr>
        </p:nvSpPr>
        <p:spPr/>
        <p:txBody>
          <a:bodyPr>
            <a:normAutofit fontScale="92500" lnSpcReduction="10000"/>
          </a:bodyPr>
          <a:lstStyle/>
          <a:p>
            <a:r>
              <a:rPr lang="en-US" dirty="0" smtClean="0"/>
              <a:t>For sanitizing procedures, refer to “Appendix 5:  Quick Sanitizing Procedure”</a:t>
            </a:r>
          </a:p>
          <a:p>
            <a:pPr>
              <a:buNone/>
            </a:pPr>
            <a:endParaRPr lang="en-US" dirty="0" smtClean="0"/>
          </a:p>
          <a:p>
            <a:r>
              <a:rPr lang="en-US" dirty="0" smtClean="0"/>
              <a:t>Rotate Regulator Adjustment Knob fully out (counter clockwise)</a:t>
            </a:r>
          </a:p>
          <a:p>
            <a:endParaRPr lang="en-US" dirty="0" smtClean="0"/>
          </a:p>
          <a:p>
            <a:r>
              <a:rPr lang="en-US" dirty="0" smtClean="0"/>
              <a:t>Close the Emergency Supply and Steady Flow Valves</a:t>
            </a:r>
          </a:p>
          <a:p>
            <a:pPr>
              <a:buNone/>
            </a:pPr>
            <a:r>
              <a:rPr lang="en-US" dirty="0" smtClean="0"/>
              <a:t>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idx="1"/>
          </p:nvPr>
        </p:nvSpPr>
        <p:spPr/>
        <p:txBody>
          <a:bodyPr>
            <a:normAutofit fontScale="92500" lnSpcReduction="20000"/>
          </a:bodyPr>
          <a:lstStyle/>
          <a:p>
            <a:r>
              <a:rPr lang="en-US" dirty="0" smtClean="0"/>
              <a:t>Clean the Neck Dam and Neck Clamp and Latch Catch (SL-17A/B Assembly with a mild detergent solution</a:t>
            </a:r>
          </a:p>
          <a:p>
            <a:endParaRPr lang="en-US" dirty="0" smtClean="0"/>
          </a:p>
          <a:p>
            <a:r>
              <a:rPr lang="en-US" dirty="0" smtClean="0"/>
              <a:t>Operate the Neck Clamp and Latch Catch (SL-17A/B), rinse with fresh water</a:t>
            </a:r>
          </a:p>
          <a:p>
            <a:endParaRPr lang="en-US" dirty="0"/>
          </a:p>
          <a:p>
            <a:r>
              <a:rPr lang="en-US" dirty="0" smtClean="0"/>
              <a:t>Clean the Neck Ring, and Pull Pin Assemblies (SL17K, 17C, 27, KM-37, 47, 57, 77) with mild detergent solution, thoroughly rinse with fresh water</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idx="1"/>
          </p:nvPr>
        </p:nvSpPr>
        <p:spPr/>
        <p:txBody>
          <a:bodyPr>
            <a:normAutofit fontScale="92500" lnSpcReduction="20000"/>
          </a:bodyPr>
          <a:lstStyle/>
          <a:p>
            <a:r>
              <a:rPr lang="en-US" dirty="0" smtClean="0"/>
              <a:t>Wipe all surfaces with a clean, dry towel to remove water droplets.  Allow to air dry.  </a:t>
            </a:r>
          </a:p>
          <a:p>
            <a:endParaRPr lang="en-US" dirty="0" smtClean="0"/>
          </a:p>
          <a:p>
            <a:r>
              <a:rPr lang="en-US" dirty="0" smtClean="0"/>
              <a:t>Cap (or bag and tape) the Emergency Gas Whip on the First Stage Regulator</a:t>
            </a:r>
          </a:p>
          <a:p>
            <a:endParaRPr lang="en-US" dirty="0" smtClean="0"/>
          </a:p>
          <a:p>
            <a:r>
              <a:rPr lang="en-US" dirty="0" smtClean="0"/>
              <a:t>Wash the exterior of all EGS components, the First Stage Regulator, the Gas Cylinder, the Submersible Pressure Gauge, and the Harness Assembly with a mild detergent solution and rinse with fresh water</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p:txBody>
          <a:bodyPr>
            <a:normAutofit/>
          </a:bodyPr>
          <a:lstStyle/>
          <a:p>
            <a:endParaRPr lang="en-US" dirty="0" smtClean="0"/>
          </a:p>
          <a:p>
            <a:endParaRPr lang="en-US" dirty="0" smtClean="0"/>
          </a:p>
          <a:p>
            <a:endParaRPr lang="en-US" dirty="0" smtClean="0"/>
          </a:p>
          <a:p>
            <a:r>
              <a:rPr lang="en-US" dirty="0" smtClean="0"/>
              <a:t>Note </a:t>
            </a:r>
            <a:r>
              <a:rPr lang="en-US" dirty="0"/>
              <a:t>any damage or discrepancies found during </a:t>
            </a:r>
            <a:r>
              <a:rPr lang="en-US" dirty="0" smtClean="0"/>
              <a:t>cleaning</a:t>
            </a:r>
            <a:endParaRPr lang="en-US" dirty="0"/>
          </a:p>
          <a:p>
            <a:endParaRPr lang="en-US" dirty="0"/>
          </a:p>
        </p:txBody>
      </p:sp>
      <p:pic>
        <p:nvPicPr>
          <p:cNvPr id="7" name="Content Placeholder 6" descr="DSCN0610.JPG"/>
          <p:cNvPicPr>
            <a:picLocks noGrp="1" noChangeAspect="1"/>
          </p:cNvPicPr>
          <p:nvPr>
            <p:ph sz="half" idx="2"/>
          </p:nvPr>
        </p:nvPicPr>
        <p:blipFill>
          <a:blip r:embed="rId4" cstate="print"/>
          <a:srcRect l="11321" r="11321"/>
          <a:stretch>
            <a:fillRect/>
          </a:stretch>
        </p:blipFill>
        <p:spPr>
          <a:xfrm>
            <a:off x="4419600" y="1905000"/>
            <a:ext cx="4460336" cy="43243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idx="1"/>
          </p:nvPr>
        </p:nvSpPr>
        <p:spPr/>
        <p:txBody>
          <a:bodyPr>
            <a:normAutofit fontScale="85000" lnSpcReduction="10000"/>
          </a:bodyPr>
          <a:lstStyle/>
          <a:p>
            <a:r>
              <a:rPr lang="en-US" dirty="0"/>
              <a:t>KMDSI </a:t>
            </a:r>
            <a:r>
              <a:rPr lang="en-US" b="1" dirty="0"/>
              <a:t>highly</a:t>
            </a:r>
            <a:r>
              <a:rPr lang="en-US" dirty="0"/>
              <a:t> recommends that a certified KMDSI Repair Technician make all repairs and that only genuine KMDSI repair and replacement parts be </a:t>
            </a:r>
            <a:r>
              <a:rPr lang="en-US" dirty="0" smtClean="0"/>
              <a:t>used</a:t>
            </a:r>
          </a:p>
          <a:p>
            <a:endParaRPr lang="en-US" dirty="0"/>
          </a:p>
          <a:p>
            <a:r>
              <a:rPr lang="en-US" dirty="0" smtClean="0"/>
              <a:t>Owners </a:t>
            </a:r>
            <a:r>
              <a:rPr lang="en-US" dirty="0"/>
              <a:t>of KMDSI products that elect to do their own repairs and inspections should only do so if they possess the knowledge and </a:t>
            </a:r>
            <a:r>
              <a:rPr lang="en-US" dirty="0" smtClean="0"/>
              <a:t>experience</a:t>
            </a:r>
          </a:p>
          <a:p>
            <a:endParaRPr lang="en-US" dirty="0"/>
          </a:p>
          <a:p>
            <a:r>
              <a:rPr lang="en-US" dirty="0" smtClean="0"/>
              <a:t>All </a:t>
            </a:r>
            <a:r>
              <a:rPr lang="en-US" dirty="0"/>
              <a:t>inspections, maintenance, and repairs should be completed using the appropriate KMDSI Operations and Maintenance Manual(s</a:t>
            </a:r>
            <a:r>
              <a:rPr lang="en-US" dirty="0" smtClean="0"/>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90600" cy="9906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7876209" y="1"/>
            <a:ext cx="1267790" cy="1066799"/>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2000" b="1" dirty="0" smtClean="0"/>
              <a:t>KIRBY MORGAN DIVE SYSTEMS INCORPORATED</a:t>
            </a:r>
            <a:br>
              <a:rPr lang="en-US" sz="2000" b="1" dirty="0" smtClean="0"/>
            </a:br>
            <a:r>
              <a:rPr lang="en-US" sz="2000" b="1" dirty="0" smtClean="0"/>
              <a:t> MAINTENANCE AND REPAIR</a:t>
            </a:r>
            <a:r>
              <a:rPr lang="en-US" sz="2000" dirty="0" smtClean="0"/>
              <a:t/>
            </a:r>
            <a:br>
              <a:rPr lang="en-US" sz="2000" dirty="0" smtClean="0"/>
            </a:br>
            <a:r>
              <a:rPr lang="en-US" sz="2000" b="1" dirty="0" smtClean="0"/>
              <a:t>TECHNICIAN TRAINING </a:t>
            </a:r>
            <a:endParaRPr lang="en-US" sz="2000" dirty="0"/>
          </a:p>
        </p:txBody>
      </p:sp>
      <p:sp>
        <p:nvSpPr>
          <p:cNvPr id="8" name="Content Placeholder 7"/>
          <p:cNvSpPr>
            <a:spLocks noGrp="1"/>
          </p:cNvSpPr>
          <p:nvPr>
            <p:ph idx="1"/>
          </p:nvPr>
        </p:nvSpPr>
        <p:spPr>
          <a:xfrm>
            <a:off x="457200" y="1600200"/>
            <a:ext cx="8229600" cy="4953000"/>
          </a:xfrm>
        </p:spPr>
        <p:txBody>
          <a:bodyPr>
            <a:normAutofit fontScale="40000" lnSpcReduction="20000"/>
          </a:bodyPr>
          <a:lstStyle/>
          <a:p>
            <a:pPr algn="ctr">
              <a:buNone/>
            </a:pPr>
            <a:r>
              <a:rPr lang="en-US" sz="4200" dirty="0" smtClean="0"/>
              <a:t>Only selected Dive Lab trained Technicians are authorized to teach the Technicians Course.</a:t>
            </a:r>
          </a:p>
          <a:p>
            <a:pPr algn="ctr">
              <a:buNone/>
            </a:pPr>
            <a:endParaRPr lang="en-US" sz="4200" dirty="0" smtClean="0"/>
          </a:p>
          <a:p>
            <a:pPr algn="ctr">
              <a:buNone/>
            </a:pPr>
            <a:r>
              <a:rPr lang="en-US" sz="4200" dirty="0" smtClean="0"/>
              <a:t>Only Dive Lab authorized Technicians may teach the KMDSI Operator/User Course.</a:t>
            </a:r>
          </a:p>
          <a:p>
            <a:pPr algn="ctr">
              <a:buNone/>
            </a:pPr>
            <a:r>
              <a:rPr lang="en-US" sz="4200" dirty="0" smtClean="0"/>
              <a:t>Course curriculum must be presented within the guidelines set-up in the repair technician’s guide and slide show.</a:t>
            </a:r>
          </a:p>
          <a:p>
            <a:pPr algn="ctr">
              <a:buNone/>
            </a:pPr>
            <a:r>
              <a:rPr lang="en-US" dirty="0" smtClean="0"/>
              <a:t> </a:t>
            </a:r>
          </a:p>
          <a:p>
            <a:pPr algn="ctr">
              <a:buNone/>
            </a:pPr>
            <a:r>
              <a:rPr lang="en-US" dirty="0" smtClean="0"/>
              <a:t>  Kirby Morgan, SuperLite, Band Mask, KMB Band Mask, EXO, SuperMask, SuperFlow, and Rex are all registered trademarks of Kirby Morgan Dive Systems, Inc.  Use of these terms to describe products that are not manufactured by KMDSI is not permitted without written permission from KMDSI.</a:t>
            </a:r>
          </a:p>
          <a:p>
            <a:pPr algn="ctr">
              <a:buNone/>
            </a:pPr>
            <a:r>
              <a:rPr lang="en-US" dirty="0" smtClean="0"/>
              <a:t>© Copyright 1970-2009 Kirby Morgan Dive Systems, Inc.  All rights reserved.  This manual is made available for the express use of owner of this Kirby Morgan product.  No part of this manual may be reproduced, stored in any retrieval system, or transmitted, or used in any form or by any means, whether graphic, electronic, mechanical, photocopy, or otherwise by technology known or unknown, without the prior written permission of Kirby Morgan Dive Systems, Inc.</a:t>
            </a:r>
          </a:p>
          <a:p>
            <a:pPr algn="ctr">
              <a:buNone/>
            </a:pPr>
            <a:r>
              <a:rPr lang="en-US" dirty="0" smtClean="0"/>
              <a:t>THIS SLIDE SHOW IS FOR THE USE OF KIRBY MORGAN CUSTOMERS AND USERS OF KIRBY MORGAN DIVING EQUIPMENT ONLY.  IT IS FREE OF CHARGE FROM OUR WEB SITES FOR THAT USE ONLY UNTIL FURTHER NOTICE</a:t>
            </a:r>
            <a:r>
              <a:rPr lang="en-US" b="1" dirty="0" smtClean="0"/>
              <a:t>. </a:t>
            </a:r>
            <a:r>
              <a:rPr lang="en-US" dirty="0" smtClean="0"/>
              <a:t>This material may  not be reproduced for resale or given to unauthorized organizations or persons.  </a:t>
            </a:r>
            <a:r>
              <a:rPr lang="en-US" b="1" dirty="0" smtClean="0"/>
              <a:t>THIS MATERIAL MAY NOT BE CHANGED OR MODIFIED WITHOUT WRITTEN PERMISSION. </a:t>
            </a:r>
          </a:p>
          <a:p>
            <a:pPr algn="ctr">
              <a:buNone/>
            </a:pPr>
            <a:endParaRPr lang="en-US" b="1" dirty="0" smtClean="0"/>
          </a:p>
          <a:p>
            <a:pPr algn="ctr">
              <a:buNone/>
            </a:pPr>
            <a:r>
              <a:rPr lang="en-US" i="1" dirty="0" smtClean="0"/>
              <a:t>Prepared by Dive Lab®, Inc.  1415 Moylan Road, Panama City Beach, FL  32407  USA</a:t>
            </a:r>
            <a:endParaRPr lang="en-US" dirty="0" smtClean="0"/>
          </a:p>
          <a:p>
            <a:pPr algn="ctr">
              <a:buNone/>
            </a:pPr>
            <a:r>
              <a:rPr lang="en-US" i="1" dirty="0" smtClean="0"/>
              <a:t>Telephone: (850) 235-2715  Web Site:  </a:t>
            </a:r>
            <a:r>
              <a:rPr lang="en-US" i="1" u="sng" dirty="0" smtClean="0">
                <a:hlinkClick r:id="rId4"/>
              </a:rPr>
              <a:t>www.divelab.com</a:t>
            </a:r>
            <a:r>
              <a:rPr lang="en-US" i="1" dirty="0" smtClean="0"/>
              <a:t>  E-Mail:  </a:t>
            </a:r>
            <a:r>
              <a:rPr lang="en-US" i="1" u="sng" dirty="0" smtClean="0">
                <a:hlinkClick r:id="rId5"/>
              </a:rPr>
              <a:t>divelab@aol..com</a:t>
            </a:r>
            <a:endParaRPr lang="en-US" dirty="0" smtClean="0"/>
          </a:p>
          <a:p>
            <a:pPr algn="ctr">
              <a:buNone/>
            </a:pPr>
            <a:r>
              <a:rPr lang="en-US" i="1" dirty="0" smtClean="0"/>
              <a:t>Document #TechTrnG 03101</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idx="1"/>
          </p:nvPr>
        </p:nvSpPr>
        <p:spPr/>
        <p:txBody>
          <a:bodyPr>
            <a:normAutofit fontScale="92500" lnSpcReduction="20000"/>
          </a:bodyPr>
          <a:lstStyle/>
          <a:p>
            <a:r>
              <a:rPr lang="en-US" dirty="0" smtClean="0"/>
              <a:t>Persons performing repairs should retain all replacement component receipts for additional proof of maintenance history</a:t>
            </a:r>
          </a:p>
          <a:p>
            <a:endParaRPr lang="en-US" dirty="0" smtClean="0"/>
          </a:p>
          <a:p>
            <a:r>
              <a:rPr lang="en-US" dirty="0" smtClean="0"/>
              <a:t>Should any questions on procedures, components, or repairs arise, please contact Kirby Morgan Dive Systems, Inc., by telephone at (805) 928-7772 or via e-mail at </a:t>
            </a:r>
            <a:r>
              <a:rPr lang="en-US" u="sng" dirty="0" smtClean="0">
                <a:hlinkClick r:id="rId4"/>
              </a:rPr>
              <a:t>info@kirbymorgan.com</a:t>
            </a:r>
            <a:r>
              <a:rPr lang="en-US" dirty="0" smtClean="0"/>
              <a:t>, or contact Dive Lab, Inc., by telephone at (850) 235-2715 or via e-mail at </a:t>
            </a:r>
            <a:r>
              <a:rPr lang="en-US" u="sng" dirty="0" smtClean="0">
                <a:hlinkClick r:id="rId5"/>
              </a:rPr>
              <a:t>divelab@aol.com</a:t>
            </a:r>
            <a:r>
              <a:rPr lang="en-US" dirty="0" smtClean="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a:xfrm>
            <a:off x="228600" y="1951037"/>
            <a:ext cx="4038600" cy="4525963"/>
          </a:xfrm>
        </p:spPr>
        <p:txBody>
          <a:bodyPr>
            <a:normAutofit/>
          </a:bodyPr>
          <a:lstStyle/>
          <a:p>
            <a:r>
              <a:rPr lang="en-US" dirty="0"/>
              <a:t>Post dive cleaning and inspection should be performed at the end of daily diving operations or at least every 24 hours during continuous diving </a:t>
            </a:r>
            <a:r>
              <a:rPr lang="en-US" dirty="0" smtClean="0"/>
              <a:t>operation</a:t>
            </a:r>
          </a:p>
          <a:p>
            <a:pPr>
              <a:buNone/>
            </a:pPr>
            <a:endParaRPr lang="en-US" dirty="0"/>
          </a:p>
          <a:p>
            <a:pPr>
              <a:buNone/>
            </a:pPr>
            <a:endParaRPr lang="en-US" dirty="0"/>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4288" r="5496"/>
          <a:stretch/>
        </p:blipFill>
        <p:spPr>
          <a:xfrm>
            <a:off x="4648200" y="2133600"/>
            <a:ext cx="4376716" cy="36385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a:xfrm>
            <a:off x="457200" y="2027237"/>
            <a:ext cx="4038600" cy="4525963"/>
          </a:xfrm>
        </p:spPr>
        <p:txBody>
          <a:bodyPr>
            <a:normAutofit/>
          </a:bodyPr>
          <a:lstStyle/>
          <a:p>
            <a:r>
              <a:rPr lang="en-US" dirty="0" smtClean="0"/>
              <a:t>Helmet(s</a:t>
            </a:r>
            <a:r>
              <a:rPr lang="en-US" dirty="0"/>
              <a:t>) being used in polluted waters, or extreme environments, will require more frequent cleaning, inspection and </a:t>
            </a:r>
            <a:r>
              <a:rPr lang="en-US" dirty="0" smtClean="0"/>
              <a:t>maintenance</a:t>
            </a:r>
          </a:p>
          <a:p>
            <a:pPr>
              <a:buNone/>
            </a:pPr>
            <a:endParaRPr lang="en-US" dirty="0"/>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7858" t="14846"/>
          <a:stretch/>
        </p:blipFill>
        <p:spPr>
          <a:xfrm>
            <a:off x="4648200" y="1415314"/>
            <a:ext cx="4267200" cy="5258104"/>
          </a:xfrm>
        </p:spPr>
      </p:pic>
    </p:spTree>
    <p:extLst>
      <p:ext uri="{BB962C8B-B14F-4D97-AF65-F5344CB8AC3E}">
        <p14:creationId xmlns:p14="http://schemas.microsoft.com/office/powerpoint/2010/main" val="27428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a:xfrm>
            <a:off x="228600" y="1600200"/>
            <a:ext cx="4038600" cy="4525963"/>
          </a:xfrm>
        </p:spPr>
        <p:txBody>
          <a:bodyPr>
            <a:normAutofit/>
          </a:bodyPr>
          <a:lstStyle/>
          <a:p>
            <a:r>
              <a:rPr lang="en-US" dirty="0" smtClean="0"/>
              <a:t>During </a:t>
            </a:r>
            <a:r>
              <a:rPr lang="en-US" dirty="0"/>
              <a:t>removal of components for inspection, O-rings and other consumable items may be reused, providing they are clean and a visual inspection does not reveal any damage or </a:t>
            </a:r>
            <a:r>
              <a:rPr lang="en-US" dirty="0" smtClean="0"/>
              <a:t>deterioration</a:t>
            </a:r>
          </a:p>
          <a:p>
            <a:pPr>
              <a:buNone/>
            </a:pPr>
            <a:endParaRPr lang="en-US" dirty="0"/>
          </a:p>
        </p:txBody>
      </p:sp>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7032" t="15312" r="15781" b="8759"/>
          <a:stretch/>
        </p:blipFill>
        <p:spPr>
          <a:xfrm>
            <a:off x="4419600" y="2286000"/>
            <a:ext cx="4563237" cy="3366655"/>
          </a:xfrm>
        </p:spPr>
      </p:pic>
    </p:spTree>
    <p:extLst>
      <p:ext uri="{BB962C8B-B14F-4D97-AF65-F5344CB8AC3E}">
        <p14:creationId xmlns:p14="http://schemas.microsoft.com/office/powerpoint/2010/main" val="372029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a:xfrm>
            <a:off x="457200" y="76200"/>
            <a:ext cx="8229600" cy="1143000"/>
          </a:xfrm>
        </p:spPr>
        <p:txBody>
          <a:bodyPr>
            <a:noAutofit/>
          </a:bodyPr>
          <a:lstStyle/>
          <a:p>
            <a:r>
              <a:rPr kumimoji="0" lang="en-US" sz="2400"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idx="1"/>
          </p:nvPr>
        </p:nvSpPr>
        <p:spPr/>
        <p:txBody>
          <a:bodyPr>
            <a:normAutofit/>
          </a:bodyPr>
          <a:lstStyle/>
          <a:p>
            <a:r>
              <a:rPr lang="en-US" dirty="0" smtClean="0"/>
              <a:t>This </a:t>
            </a:r>
            <a:r>
              <a:rPr lang="en-US" dirty="0"/>
              <a:t>cleaning and maintenance schedule is recommended for all </a:t>
            </a:r>
            <a:r>
              <a:rPr lang="en-US" dirty="0" smtClean="0"/>
              <a:t>KM helmets, band masks </a:t>
            </a:r>
            <a:r>
              <a:rPr lang="en-US" dirty="0"/>
              <a:t>and should be performed at least on a</a:t>
            </a:r>
            <a:r>
              <a:rPr lang="en-US" b="1" dirty="0"/>
              <a:t> DAILY</a:t>
            </a:r>
            <a:r>
              <a:rPr lang="en-US" dirty="0"/>
              <a:t> </a:t>
            </a:r>
            <a:r>
              <a:rPr lang="en-US" dirty="0" smtClean="0"/>
              <a:t>basis</a:t>
            </a:r>
          </a:p>
          <a:p>
            <a:pPr>
              <a:buNone/>
            </a:pPr>
            <a:endParaRPr lang="en-US" b="1" dirty="0"/>
          </a:p>
          <a:p>
            <a:r>
              <a:rPr lang="en-US" dirty="0" smtClean="0"/>
              <a:t>Detailed </a:t>
            </a:r>
            <a:r>
              <a:rPr lang="en-US" dirty="0"/>
              <a:t>instructions are located in the applicable O &amp; M Manual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p:txBody>
          <a:bodyPr>
            <a:normAutofit/>
          </a:bodyPr>
          <a:lstStyle/>
          <a:p>
            <a:r>
              <a:rPr lang="en-US" dirty="0" smtClean="0"/>
              <a:t>Disconnect </a:t>
            </a:r>
            <a:r>
              <a:rPr lang="en-US" dirty="0"/>
              <a:t>and cap </a:t>
            </a:r>
            <a:r>
              <a:rPr lang="en-US" dirty="0" smtClean="0"/>
              <a:t>or tape Helmet </a:t>
            </a:r>
            <a:r>
              <a:rPr lang="en-US" dirty="0"/>
              <a:t>Gas Connections and disconnect the communication </a:t>
            </a:r>
            <a:r>
              <a:rPr lang="en-US" dirty="0" smtClean="0"/>
              <a:t>wires</a:t>
            </a:r>
          </a:p>
          <a:p>
            <a:endParaRPr lang="en-US" dirty="0"/>
          </a:p>
          <a:p>
            <a:r>
              <a:rPr lang="en-US" dirty="0" smtClean="0"/>
              <a:t>Cap or tape Umbilical End</a:t>
            </a:r>
          </a:p>
          <a:p>
            <a:endParaRPr lang="en-US" dirty="0"/>
          </a:p>
        </p:txBody>
      </p:sp>
      <p:pic>
        <p:nvPicPr>
          <p:cNvPr id="7" name="Content Placeholder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3550" t="21258" r="13379" b="5099"/>
          <a:stretch/>
        </p:blipFill>
        <p:spPr>
          <a:xfrm rot="16200000">
            <a:off x="4261521" y="2107139"/>
            <a:ext cx="5040558" cy="3810000"/>
          </a:xfrm>
        </p:spPr>
      </p:pic>
    </p:spTree>
    <p:extLst>
      <p:ext uri="{BB962C8B-B14F-4D97-AF65-F5344CB8AC3E}">
        <p14:creationId xmlns:p14="http://schemas.microsoft.com/office/powerpoint/2010/main" val="3571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p:txBody>
          <a:bodyPr>
            <a:normAutofit/>
          </a:bodyPr>
          <a:lstStyle/>
          <a:p>
            <a:r>
              <a:rPr lang="en-US" dirty="0" smtClean="0"/>
              <a:t>Wash </a:t>
            </a:r>
            <a:r>
              <a:rPr lang="en-US" dirty="0"/>
              <a:t>the exterior surface of the Helmet with a solution of mild detergent and fresh water, then </a:t>
            </a:r>
            <a:r>
              <a:rPr lang="en-US" dirty="0" smtClean="0"/>
              <a:t>rinse</a:t>
            </a:r>
          </a:p>
          <a:p>
            <a:endParaRPr lang="en-US" dirty="0" smtClean="0"/>
          </a:p>
          <a:p>
            <a:r>
              <a:rPr lang="en-US" dirty="0" smtClean="0"/>
              <a:t>Soaking  helmet is soap and water works best</a:t>
            </a:r>
            <a:endParaRPr lang="en-US" dirty="0" smtClean="0"/>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0120" r="9605" b="6015"/>
          <a:stretch/>
        </p:blipFill>
        <p:spPr>
          <a:xfrm>
            <a:off x="4724400" y="2057400"/>
            <a:ext cx="4370091" cy="3837349"/>
          </a:xfrm>
        </p:spPr>
      </p:pic>
    </p:spTree>
    <p:extLst>
      <p:ext uri="{BB962C8B-B14F-4D97-AF65-F5344CB8AC3E}">
        <p14:creationId xmlns:p14="http://schemas.microsoft.com/office/powerpoint/2010/main" val="222605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kumimoji="0" lang="en-US" sz="2400" b="1" i="0" u="none" strike="noStrike" cap="none" normalizeH="0" baseline="0" dirty="0" smtClean="0">
                <a:ln>
                  <a:noFill/>
                </a:ln>
                <a:effectLst/>
                <a:latin typeface="Times New Roman" pitchFamily="18" charset="0"/>
                <a:cs typeface="Times New Roman" pitchFamily="18" charset="0"/>
              </a:rPr>
              <a:t>POST DIVE CLEANING, MAINTENANCE, AND INSPECTION</a:t>
            </a:r>
            <a:endParaRPr lang="en-US" sz="2400" dirty="0"/>
          </a:p>
        </p:txBody>
      </p:sp>
      <p:sp>
        <p:nvSpPr>
          <p:cNvPr id="5" name="Content Placeholder 4"/>
          <p:cNvSpPr>
            <a:spLocks noGrp="1"/>
          </p:cNvSpPr>
          <p:nvPr>
            <p:ph sz="half" idx="1"/>
          </p:nvPr>
        </p:nvSpPr>
        <p:spPr>
          <a:xfrm>
            <a:off x="228600" y="1828800"/>
            <a:ext cx="4038600" cy="4038600"/>
          </a:xfrm>
        </p:spPr>
        <p:txBody>
          <a:bodyPr>
            <a:normAutofit/>
          </a:bodyPr>
          <a:lstStyle/>
          <a:p>
            <a:r>
              <a:rPr lang="en-US" dirty="0" smtClean="0"/>
              <a:t>Rinse in fresh water </a:t>
            </a:r>
          </a:p>
          <a:p>
            <a:endParaRPr lang="en-US" dirty="0" smtClean="0"/>
          </a:p>
          <a:p>
            <a:r>
              <a:rPr lang="en-US" dirty="0" smtClean="0"/>
              <a:t>Soaking in fresh water will ensure all the soap is rinsed off</a:t>
            </a:r>
          </a:p>
          <a:p>
            <a:endParaRPr lang="en-US" dirty="0" smtClean="0"/>
          </a:p>
          <a:p>
            <a:r>
              <a:rPr lang="en-US" dirty="0" smtClean="0"/>
              <a:t>Inspect </a:t>
            </a:r>
            <a:r>
              <a:rPr lang="en-US" dirty="0"/>
              <a:t>for signs of damage</a:t>
            </a:r>
          </a:p>
          <a:p>
            <a:endParaRPr lang="en-US" dirty="0"/>
          </a:p>
          <a:p>
            <a:endParaRPr lang="en-US" dirty="0" smtClean="0"/>
          </a:p>
          <a:p>
            <a:endParaRPr lang="en-US" dirty="0" smtClean="0"/>
          </a:p>
          <a:p>
            <a:endParaRPr lang="en-US" dirty="0" smtClean="0"/>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19600" y="2166144"/>
            <a:ext cx="4427008" cy="3320256"/>
          </a:xfrm>
        </p:spPr>
      </p:pic>
    </p:spTree>
    <p:extLst>
      <p:ext uri="{BB962C8B-B14F-4D97-AF65-F5344CB8AC3E}">
        <p14:creationId xmlns:p14="http://schemas.microsoft.com/office/powerpoint/2010/main" val="2893664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848</Words>
  <Application>Microsoft Office PowerPoint</Application>
  <PresentationFormat>On-screen Show (4:3)</PresentationFormat>
  <Paragraphs>97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KIRBY MORGAN DIVE SYSTEMS INCORPORATED  MAINTENANCE AND REPAIR TECHNICIAN TRAINING </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lpstr>POST DIVE CLEANING, MAINTENANCE, AND INSPECTION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Rocky</dc:creator>
  <cp:lastModifiedBy>Rocky</cp:lastModifiedBy>
  <cp:revision>20</cp:revision>
  <dcterms:created xsi:type="dcterms:W3CDTF">2009-07-29T18:53:34Z</dcterms:created>
  <dcterms:modified xsi:type="dcterms:W3CDTF">2014-04-15T19:35:11Z</dcterms:modified>
</cp:coreProperties>
</file>