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s/slide47.xml" ContentType="application/vnd.openxmlformats-officedocument.presentationml.slide+xml"/>
  <Override PartName="/ppt/slides/slide56.xml" ContentType="application/vnd.openxmlformats-officedocument.presentationml.slide+xml"/>
  <Override PartName="/ppt/slides/slide58.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s/slide54.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slides/slide5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4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Layouts/slideLayout7.xml" ContentType="application/vnd.openxmlformats-officedocument.presentationml.slideLayout+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Layouts/slideLayout3.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0.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7" r:id="rId2"/>
    <p:sldId id="324" r:id="rId3"/>
    <p:sldId id="297" r:id="rId4"/>
    <p:sldId id="323" r:id="rId5"/>
    <p:sldId id="298" r:id="rId6"/>
    <p:sldId id="299" r:id="rId7"/>
    <p:sldId id="259" r:id="rId8"/>
    <p:sldId id="260" r:id="rId9"/>
    <p:sldId id="261" r:id="rId10"/>
    <p:sldId id="262" r:id="rId11"/>
    <p:sldId id="256" r:id="rId12"/>
    <p:sldId id="290" r:id="rId13"/>
    <p:sldId id="292" r:id="rId14"/>
    <p:sldId id="294" r:id="rId15"/>
    <p:sldId id="293" r:id="rId16"/>
    <p:sldId id="296" r:id="rId17"/>
    <p:sldId id="291" r:id="rId18"/>
    <p:sldId id="295" r:id="rId19"/>
    <p:sldId id="300" r:id="rId20"/>
    <p:sldId id="304" r:id="rId21"/>
    <p:sldId id="263" r:id="rId22"/>
    <p:sldId id="264" r:id="rId23"/>
    <p:sldId id="301" r:id="rId24"/>
    <p:sldId id="266" r:id="rId25"/>
    <p:sldId id="269" r:id="rId26"/>
    <p:sldId id="270" r:id="rId27"/>
    <p:sldId id="271" r:id="rId28"/>
    <p:sldId id="272" r:id="rId29"/>
    <p:sldId id="273" r:id="rId30"/>
    <p:sldId id="274" r:id="rId31"/>
    <p:sldId id="275" r:id="rId32"/>
    <p:sldId id="276" r:id="rId33"/>
    <p:sldId id="277" r:id="rId34"/>
    <p:sldId id="278" r:id="rId35"/>
    <p:sldId id="281" r:id="rId36"/>
    <p:sldId id="282" r:id="rId37"/>
    <p:sldId id="283" r:id="rId38"/>
    <p:sldId id="284" r:id="rId39"/>
    <p:sldId id="285" r:id="rId40"/>
    <p:sldId id="286" r:id="rId41"/>
    <p:sldId id="287" r:id="rId42"/>
    <p:sldId id="288" r:id="rId43"/>
    <p:sldId id="305" r:id="rId44"/>
    <p:sldId id="320" r:id="rId45"/>
    <p:sldId id="306" r:id="rId46"/>
    <p:sldId id="321" r:id="rId47"/>
    <p:sldId id="308" r:id="rId48"/>
    <p:sldId id="309" r:id="rId49"/>
    <p:sldId id="310" r:id="rId50"/>
    <p:sldId id="311" r:id="rId51"/>
    <p:sldId id="312" r:id="rId52"/>
    <p:sldId id="322" r:id="rId53"/>
    <p:sldId id="313" r:id="rId54"/>
    <p:sldId id="314" r:id="rId55"/>
    <p:sldId id="315" r:id="rId56"/>
    <p:sldId id="316" r:id="rId57"/>
    <p:sldId id="317" r:id="rId58"/>
    <p:sldId id="318" r:id="rId59"/>
    <p:sldId id="319" r:id="rId60"/>
    <p:sldId id="307" r:id="rId61"/>
    <p:sldId id="289" r:id="rId6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5" d="100"/>
          <a:sy n="65" d="100"/>
        </p:scale>
        <p:origin x="-582" y="-114"/>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BD40D1F-5C27-42F6-85C0-00F2192BBFAD}" type="datetimeFigureOut">
              <a:rPr lang="en-US" smtClean="0"/>
              <a:pPr/>
              <a:t>12/28/2009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C450CA4-A2F1-4B83-B954-7FFBE222D4B0}"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D40D1F-5C27-42F6-85C0-00F2192BBFAD}" type="datetimeFigureOut">
              <a:rPr lang="en-US" smtClean="0"/>
              <a:pPr/>
              <a:t>12/28/2009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C450CA4-A2F1-4B83-B954-7FFBE222D4B0}"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D40D1F-5C27-42F6-85C0-00F2192BBFAD}" type="datetimeFigureOut">
              <a:rPr lang="en-US" smtClean="0"/>
              <a:pPr/>
              <a:t>12/28/2009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C450CA4-A2F1-4B83-B954-7FFBE222D4B0}"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D40D1F-5C27-42F6-85C0-00F2192BBFAD}" type="datetimeFigureOut">
              <a:rPr lang="en-US" smtClean="0"/>
              <a:pPr/>
              <a:t>12/28/2009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C450CA4-A2F1-4B83-B954-7FFBE222D4B0}"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BD40D1F-5C27-42F6-85C0-00F2192BBFAD}" type="datetimeFigureOut">
              <a:rPr lang="en-US" smtClean="0"/>
              <a:pPr/>
              <a:t>12/28/2009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C450CA4-A2F1-4B83-B954-7FFBE222D4B0}"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BD40D1F-5C27-42F6-85C0-00F2192BBFAD}" type="datetimeFigureOut">
              <a:rPr lang="en-US" smtClean="0"/>
              <a:pPr/>
              <a:t>12/28/2009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C450CA4-A2F1-4B83-B954-7FFBE222D4B0}"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BD40D1F-5C27-42F6-85C0-00F2192BBFAD}" type="datetimeFigureOut">
              <a:rPr lang="en-US" smtClean="0"/>
              <a:pPr/>
              <a:t>12/28/2009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C450CA4-A2F1-4B83-B954-7FFBE222D4B0}"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BD40D1F-5C27-42F6-85C0-00F2192BBFAD}" type="datetimeFigureOut">
              <a:rPr lang="en-US" smtClean="0"/>
              <a:pPr/>
              <a:t>12/28/2009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C450CA4-A2F1-4B83-B954-7FFBE222D4B0}"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BD40D1F-5C27-42F6-85C0-00F2192BBFAD}" type="datetimeFigureOut">
              <a:rPr lang="en-US" smtClean="0"/>
              <a:pPr/>
              <a:t>12/28/2009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C450CA4-A2F1-4B83-B954-7FFBE222D4B0}"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BD40D1F-5C27-42F6-85C0-00F2192BBFAD}" type="datetimeFigureOut">
              <a:rPr lang="en-US" smtClean="0"/>
              <a:pPr/>
              <a:t>12/28/2009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C450CA4-A2F1-4B83-B954-7FFBE222D4B0}"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BD40D1F-5C27-42F6-85C0-00F2192BBFAD}" type="datetimeFigureOut">
              <a:rPr lang="en-US" smtClean="0"/>
              <a:pPr/>
              <a:t>12/28/2009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C450CA4-A2F1-4B83-B954-7FFBE222D4B0}"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D40D1F-5C27-42F6-85C0-00F2192BBFAD}" type="datetimeFigureOut">
              <a:rPr lang="en-US" smtClean="0"/>
              <a:pPr/>
              <a:t>12/28/2009</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C450CA4-A2F1-4B83-B954-7FFBE222D4B0}"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eg"/><Relationship Id="rId1" Type="http://schemas.openxmlformats.org/officeDocument/2006/relationships/slideLayout" Target="../slideLayouts/slideLayout4.xml"/><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4.xml"/><Relationship Id="rId4" Type="http://schemas.openxmlformats.org/officeDocument/2006/relationships/image" Target="../media/image6.jpeg"/></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4.xml"/><Relationship Id="rId4" Type="http://schemas.openxmlformats.org/officeDocument/2006/relationships/image" Target="../media/image6.jpeg"/></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4.xml"/><Relationship Id="rId4" Type="http://schemas.openxmlformats.org/officeDocument/2006/relationships/image" Target="../media/image7.jpeg"/></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4.xml"/><Relationship Id="rId4" Type="http://schemas.openxmlformats.org/officeDocument/2006/relationships/image" Target="../media/image8.jpeg"/></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4.xml"/><Relationship Id="rId4" Type="http://schemas.openxmlformats.org/officeDocument/2006/relationships/image" Target="../media/image9.jpeg"/></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4.xml"/><Relationship Id="rId4" Type="http://schemas.openxmlformats.org/officeDocument/2006/relationships/image" Target="../media/image10.jpeg"/></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4.xml"/><Relationship Id="rId4" Type="http://schemas.openxmlformats.org/officeDocument/2006/relationships/image" Target="../media/image11.jpeg"/></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hyperlink" Target="mailto:divelab@aol..com" TargetMode="External"/><Relationship Id="rId4" Type="http://schemas.openxmlformats.org/officeDocument/2006/relationships/hyperlink" Target="http://www.divelab.com/"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2.jpeg"/><Relationship Id="rId1" Type="http://schemas.openxmlformats.org/officeDocument/2006/relationships/slideLayout" Target="../slideLayouts/slideLayout4.xml"/><Relationship Id="rId4" Type="http://schemas.openxmlformats.org/officeDocument/2006/relationships/image" Target="../media/image3.png"/></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4.xml"/><Relationship Id="rId4" Type="http://schemas.openxmlformats.org/officeDocument/2006/relationships/image" Target="../media/image13.jpeg"/></Relationships>
</file>

<file path=ppt/slides/_rels/slide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4.xml"/><Relationship Id="rId4" Type="http://schemas.openxmlformats.org/officeDocument/2006/relationships/image" Target="../media/image14.jpeg"/></Relationships>
</file>

<file path=ppt/slides/_rels/slide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4.xml"/><Relationship Id="rId4" Type="http://schemas.openxmlformats.org/officeDocument/2006/relationships/image" Target="../media/image15.jpeg"/></Relationships>
</file>

<file path=ppt/slides/_rels/slide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4.xml"/><Relationship Id="rId4" Type="http://schemas.openxmlformats.org/officeDocument/2006/relationships/image" Target="../media/image16.jpeg"/></Relationships>
</file>

<file path=ppt/slides/_rels/slide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4.xml"/><Relationship Id="rId4" Type="http://schemas.openxmlformats.org/officeDocument/2006/relationships/image" Target="../media/image17.jpeg"/></Relationships>
</file>

<file path=ppt/slides/_rels/slide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5.xml"/><Relationship Id="rId5" Type="http://schemas.openxmlformats.org/officeDocument/2006/relationships/image" Target="../media/image19.jpeg"/><Relationship Id="rId4" Type="http://schemas.openxmlformats.org/officeDocument/2006/relationships/image" Target="../media/image18.jpeg"/></Relationships>
</file>

<file path=ppt/slides/_rels/slide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5.xml"/><Relationship Id="rId5" Type="http://schemas.openxmlformats.org/officeDocument/2006/relationships/image" Target="../media/image21.jpeg"/><Relationship Id="rId4" Type="http://schemas.openxmlformats.org/officeDocument/2006/relationships/image" Target="../media/image20.jpeg"/></Relationships>
</file>

<file path=ppt/slides/_rels/slide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4.xml"/><Relationship Id="rId4" Type="http://schemas.openxmlformats.org/officeDocument/2006/relationships/image" Target="../media/image22.jpeg"/></Relationships>
</file>

<file path=ppt/slides/_rels/slide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4.xml"/><Relationship Id="rId4" Type="http://schemas.openxmlformats.org/officeDocument/2006/relationships/image" Target="../media/image23.jpe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4.xml"/><Relationship Id="rId4" Type="http://schemas.openxmlformats.org/officeDocument/2006/relationships/image" Target="../media/image24.jpeg"/></Relationships>
</file>

<file path=ppt/slides/_rels/slide3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5.xml"/><Relationship Id="rId5" Type="http://schemas.openxmlformats.org/officeDocument/2006/relationships/image" Target="../media/image25.jpeg"/><Relationship Id="rId4" Type="http://schemas.openxmlformats.org/officeDocument/2006/relationships/image" Target="../media/image18.jpeg"/></Relationships>
</file>

<file path=ppt/slides/_rels/slide3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4.xml"/><Relationship Id="rId4" Type="http://schemas.openxmlformats.org/officeDocument/2006/relationships/image" Target="../media/image26.jpeg"/></Relationships>
</file>

<file path=ppt/slides/_rels/slide3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5.xml"/><Relationship Id="rId5" Type="http://schemas.openxmlformats.org/officeDocument/2006/relationships/image" Target="../media/image28.jpeg"/><Relationship Id="rId4" Type="http://schemas.openxmlformats.org/officeDocument/2006/relationships/image" Target="../media/image27.jpeg"/></Relationships>
</file>

<file path=ppt/slides/_rels/slide3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5.xml"/><Relationship Id="rId5" Type="http://schemas.openxmlformats.org/officeDocument/2006/relationships/image" Target="../media/image30.jpeg"/><Relationship Id="rId4" Type="http://schemas.openxmlformats.org/officeDocument/2006/relationships/image" Target="../media/image29.jpeg"/></Relationships>
</file>

<file path=ppt/slides/_rels/slide3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5.xml"/><Relationship Id="rId5" Type="http://schemas.openxmlformats.org/officeDocument/2006/relationships/image" Target="../media/image32.jpeg"/><Relationship Id="rId4" Type="http://schemas.openxmlformats.org/officeDocument/2006/relationships/image" Target="../media/image31.jpeg"/></Relationships>
</file>

<file path=ppt/slides/_rels/slide3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4.xml"/><Relationship Id="rId4" Type="http://schemas.openxmlformats.org/officeDocument/2006/relationships/image" Target="../media/image33.jpeg"/></Relationships>
</file>

<file path=ppt/slides/_rels/slide3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5.xml"/><Relationship Id="rId5" Type="http://schemas.openxmlformats.org/officeDocument/2006/relationships/image" Target="../media/image35.jpeg"/><Relationship Id="rId4" Type="http://schemas.openxmlformats.org/officeDocument/2006/relationships/image" Target="../media/image34.jpe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4.xml"/><Relationship Id="rId4" Type="http://schemas.openxmlformats.org/officeDocument/2006/relationships/image" Target="../media/image4.jpeg"/></Relationships>
</file>

<file path=ppt/slides/_rels/slide4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4.xml"/><Relationship Id="rId4" Type="http://schemas.openxmlformats.org/officeDocument/2006/relationships/image" Target="../media/image36.jpeg"/></Relationships>
</file>

<file path=ppt/slides/_rels/slide4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5.xml"/><Relationship Id="rId5" Type="http://schemas.openxmlformats.org/officeDocument/2006/relationships/image" Target="../media/image38.jpeg"/><Relationship Id="rId4" Type="http://schemas.openxmlformats.org/officeDocument/2006/relationships/image" Target="../media/image37.jpeg"/></Relationships>
</file>

<file path=ppt/slides/_rels/slide4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4.xml"/><Relationship Id="rId4" Type="http://schemas.openxmlformats.org/officeDocument/2006/relationships/image" Target="../media/image39.jpeg"/></Relationships>
</file>

<file path=ppt/slides/_rels/slide4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4.xml"/><Relationship Id="rId4" Type="http://schemas.openxmlformats.org/officeDocument/2006/relationships/image" Target="../media/image40.jpeg"/></Relationships>
</file>

<file path=ppt/slides/_rels/slide4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4.xml"/><Relationship Id="rId4" Type="http://schemas.openxmlformats.org/officeDocument/2006/relationships/image" Target="../media/image41.jpeg"/></Relationships>
</file>

<file path=ppt/slides/_rels/slide4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4.xml"/><Relationship Id="rId4" Type="http://schemas.openxmlformats.org/officeDocument/2006/relationships/image" Target="../media/image42.jpeg"/></Relationships>
</file>

<file path=ppt/slides/_rels/slide4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4.xml"/><Relationship Id="rId4" Type="http://schemas.openxmlformats.org/officeDocument/2006/relationships/image" Target="../media/image43.jpeg"/></Relationships>
</file>

<file path=ppt/slides/_rels/slide4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4.xml"/><Relationship Id="rId4" Type="http://schemas.openxmlformats.org/officeDocument/2006/relationships/image" Target="../media/image44.jpeg"/></Relationships>
</file>

<file path=ppt/slides/_rels/slide5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4.xml"/><Relationship Id="rId4" Type="http://schemas.openxmlformats.org/officeDocument/2006/relationships/image" Target="../media/image45.jpeg"/></Relationships>
</file>

<file path=ppt/slides/_rels/slide5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4.xml"/><Relationship Id="rId4" Type="http://schemas.openxmlformats.org/officeDocument/2006/relationships/image" Target="../media/image46.jpe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4.xml"/><Relationship Id="rId4" Type="http://schemas.openxmlformats.org/officeDocument/2006/relationships/image" Target="../media/image47.jpeg"/></Relationships>
</file>

<file path=ppt/slides/_rels/slide6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8.jpe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DSCN2143.JPG"/>
          <p:cNvPicPr>
            <a:picLocks noChangeAspect="1"/>
          </p:cNvPicPr>
          <p:nvPr/>
        </p:nvPicPr>
        <p:blipFill>
          <a:blip r:embed="rId2" cstate="print"/>
          <a:stretch>
            <a:fillRect/>
          </a:stretch>
        </p:blipFill>
        <p:spPr>
          <a:xfrm>
            <a:off x="0" y="0"/>
            <a:ext cx="9144000" cy="6858000"/>
          </a:xfrm>
          <a:prstGeom prst="rect">
            <a:avLst/>
          </a:prstGeom>
        </p:spPr>
      </p:pic>
      <p:pic>
        <p:nvPicPr>
          <p:cNvPr id="5" name="Picture 2"/>
          <p:cNvPicPr>
            <a:picLocks noChangeAspect="1" noChangeArrowheads="1"/>
          </p:cNvPicPr>
          <p:nvPr/>
        </p:nvPicPr>
        <p:blipFill>
          <a:blip r:embed="rId3" cstate="print"/>
          <a:srcRect/>
          <a:stretch>
            <a:fillRect/>
          </a:stretch>
        </p:blipFill>
        <p:spPr bwMode="auto">
          <a:xfrm>
            <a:off x="0" y="0"/>
            <a:ext cx="1143000" cy="1143000"/>
          </a:xfrm>
          <a:prstGeom prst="rect">
            <a:avLst/>
          </a:prstGeom>
          <a:noFill/>
          <a:ln w="9525">
            <a:noFill/>
            <a:miter lim="800000"/>
            <a:headEnd/>
            <a:tailEnd/>
          </a:ln>
        </p:spPr>
      </p:pic>
      <p:pic>
        <p:nvPicPr>
          <p:cNvPr id="6" name="Picture 2"/>
          <p:cNvPicPr>
            <a:picLocks noChangeAspect="1" noChangeArrowheads="1"/>
          </p:cNvPicPr>
          <p:nvPr/>
        </p:nvPicPr>
        <p:blipFill>
          <a:blip r:embed="rId4" cstate="print"/>
          <a:srcRect/>
          <a:stretch>
            <a:fillRect/>
          </a:stretch>
        </p:blipFill>
        <p:spPr bwMode="auto">
          <a:xfrm>
            <a:off x="7695096" y="1"/>
            <a:ext cx="1448904" cy="1219200"/>
          </a:xfrm>
          <a:prstGeom prst="rect">
            <a:avLst/>
          </a:prstGeom>
          <a:noFill/>
          <a:ln w="9525">
            <a:noFill/>
            <a:miter lim="800000"/>
            <a:headEnd/>
            <a:tailEnd/>
          </a:ln>
        </p:spPr>
      </p:pic>
      <p:sp>
        <p:nvSpPr>
          <p:cNvPr id="7" name="Title 8"/>
          <p:cNvSpPr txBox="1">
            <a:spLocks/>
          </p:cNvSpPr>
          <p:nvPr/>
        </p:nvSpPr>
        <p:spPr>
          <a:xfrm>
            <a:off x="381000" y="4876800"/>
            <a:ext cx="8229600" cy="1295400"/>
          </a:xfrm>
          <a:prstGeom prst="rect">
            <a:avLst/>
          </a:prstGeom>
        </p:spPr>
        <p:txBody>
          <a:bodyP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600" b="1" i="0" u="none" strike="noStrike" kern="1200" cap="none" spc="0" normalizeH="0" baseline="0" noProof="0" dirty="0" smtClean="0">
                <a:ln>
                  <a:noFill/>
                </a:ln>
                <a:solidFill>
                  <a:srgbClr val="FF0000"/>
                </a:solidFill>
                <a:effectLst/>
                <a:uLnTx/>
                <a:uFillTx/>
                <a:latin typeface="+mj-lt"/>
                <a:ea typeface="+mj-ea"/>
                <a:cs typeface="+mj-cs"/>
              </a:rPr>
              <a:t>KMB 18/28 (BANDMASK)</a:t>
            </a:r>
            <a:r>
              <a:rPr kumimoji="0" lang="en-US" sz="3600" b="1" i="0" u="sng" strike="noStrike" kern="1200" cap="none" spc="0" normalizeH="0" baseline="0" noProof="0" dirty="0" smtClean="0">
                <a:ln>
                  <a:noFill/>
                </a:ln>
                <a:solidFill>
                  <a:srgbClr val="FF0000"/>
                </a:solidFill>
                <a:effectLst/>
                <a:uLnTx/>
                <a:uFillTx/>
                <a:latin typeface="+mj-lt"/>
                <a:ea typeface="+mj-ea"/>
                <a:cs typeface="+mj-cs"/>
              </a:rPr>
              <a:t/>
            </a:r>
            <a:br>
              <a:rPr kumimoji="0" lang="en-US" sz="3600" b="1" i="0" u="sng" strike="noStrike" kern="1200" cap="none" spc="0" normalizeH="0" baseline="0" noProof="0" dirty="0" smtClean="0">
                <a:ln>
                  <a:noFill/>
                </a:ln>
                <a:solidFill>
                  <a:srgbClr val="FF0000"/>
                </a:solidFill>
                <a:effectLst/>
                <a:uLnTx/>
                <a:uFillTx/>
                <a:latin typeface="+mj-lt"/>
                <a:ea typeface="+mj-ea"/>
                <a:cs typeface="+mj-cs"/>
              </a:rPr>
            </a:br>
            <a:r>
              <a:rPr kumimoji="0" lang="en-US" sz="3600" b="1" i="0" u="none" strike="noStrike" kern="1200" cap="none" spc="0" normalizeH="0" baseline="0" noProof="0" dirty="0" smtClean="0">
                <a:ln>
                  <a:noFill/>
                </a:ln>
                <a:solidFill>
                  <a:srgbClr val="FF0000"/>
                </a:solidFill>
                <a:effectLst/>
                <a:uLnTx/>
                <a:uFillTx/>
                <a:latin typeface="+mj-lt"/>
                <a:ea typeface="+mj-ea"/>
                <a:cs typeface="+mj-cs"/>
              </a:rPr>
              <a:t> USER, OPERATOR COURSE</a:t>
            </a:r>
            <a:endParaRPr kumimoji="0" lang="en-US" sz="3600" b="0" i="0" u="none" strike="noStrike" kern="1200" cap="none" spc="0" normalizeH="0" baseline="0" noProof="0" dirty="0">
              <a:ln>
                <a:noFill/>
              </a:ln>
              <a:solidFill>
                <a:srgbClr val="FF0000"/>
              </a:solidFill>
              <a:effectLst/>
              <a:uLnTx/>
              <a:uFillTx/>
              <a:latin typeface="+mj-lt"/>
              <a:ea typeface="+mj-ea"/>
              <a:cs typeface="+mj-cs"/>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p:cNvPicPr>
            <a:picLocks noChangeAspect="1" noChangeArrowheads="1"/>
          </p:cNvPicPr>
          <p:nvPr/>
        </p:nvPicPr>
        <p:blipFill>
          <a:blip r:embed="rId2" cstate="print"/>
          <a:srcRect/>
          <a:stretch>
            <a:fillRect/>
          </a:stretch>
        </p:blipFill>
        <p:spPr bwMode="auto">
          <a:xfrm>
            <a:off x="0" y="0"/>
            <a:ext cx="1143000" cy="1143000"/>
          </a:xfrm>
          <a:prstGeom prst="rect">
            <a:avLst/>
          </a:prstGeom>
          <a:noFill/>
          <a:ln w="9525">
            <a:noFill/>
            <a:miter lim="800000"/>
            <a:headEnd/>
            <a:tailEnd/>
          </a:ln>
        </p:spPr>
      </p:pic>
      <p:pic>
        <p:nvPicPr>
          <p:cNvPr id="8" name="Picture 2"/>
          <p:cNvPicPr>
            <a:picLocks noChangeAspect="1" noChangeArrowheads="1"/>
          </p:cNvPicPr>
          <p:nvPr/>
        </p:nvPicPr>
        <p:blipFill>
          <a:blip r:embed="rId3" cstate="print"/>
          <a:srcRect/>
          <a:stretch>
            <a:fillRect/>
          </a:stretch>
        </p:blipFill>
        <p:spPr bwMode="auto">
          <a:xfrm>
            <a:off x="7695096" y="1"/>
            <a:ext cx="1448904" cy="1219200"/>
          </a:xfrm>
          <a:prstGeom prst="rect">
            <a:avLst/>
          </a:prstGeom>
          <a:noFill/>
          <a:ln w="9525">
            <a:noFill/>
            <a:miter lim="800000"/>
            <a:headEnd/>
            <a:tailEnd/>
          </a:ln>
        </p:spPr>
      </p:pic>
      <p:sp>
        <p:nvSpPr>
          <p:cNvPr id="9" name="Title 8"/>
          <p:cNvSpPr>
            <a:spLocks noGrp="1"/>
          </p:cNvSpPr>
          <p:nvPr>
            <p:ph type="title"/>
          </p:nvPr>
        </p:nvSpPr>
        <p:spPr>
          <a:xfrm>
            <a:off x="457200" y="76200"/>
            <a:ext cx="8229600" cy="1143000"/>
          </a:xfrm>
        </p:spPr>
        <p:txBody>
          <a:bodyPr>
            <a:noAutofit/>
          </a:bodyPr>
          <a:lstStyle/>
          <a:p>
            <a:r>
              <a:rPr lang="en-US" sz="3600" b="1" dirty="0" smtClean="0"/>
              <a:t>Old Plastic Frame Band Masks </a:t>
            </a:r>
            <a:endParaRPr lang="en-US" sz="3600" b="1" dirty="0"/>
          </a:p>
        </p:txBody>
      </p:sp>
      <p:pic>
        <p:nvPicPr>
          <p:cNvPr id="12" name="Content Placeholder 11" descr="DSCN2219.JPG"/>
          <p:cNvPicPr>
            <a:picLocks noGrp="1" noChangeAspect="1"/>
          </p:cNvPicPr>
          <p:nvPr>
            <p:ph idx="1"/>
          </p:nvPr>
        </p:nvPicPr>
        <p:blipFill>
          <a:blip r:embed="rId4" cstate="print"/>
          <a:stretch>
            <a:fillRect/>
          </a:stretch>
        </p:blipFill>
        <p:spPr>
          <a:xfrm>
            <a:off x="2880783" y="2057400"/>
            <a:ext cx="6034617" cy="4525963"/>
          </a:xfrm>
        </p:spPr>
      </p:pic>
      <p:sp>
        <p:nvSpPr>
          <p:cNvPr id="14" name="TextBox 13"/>
          <p:cNvSpPr txBox="1"/>
          <p:nvPr/>
        </p:nvSpPr>
        <p:spPr>
          <a:xfrm>
            <a:off x="762000" y="1295400"/>
            <a:ext cx="7467600" cy="830997"/>
          </a:xfrm>
          <a:prstGeom prst="rect">
            <a:avLst/>
          </a:prstGeom>
          <a:noFill/>
        </p:spPr>
        <p:txBody>
          <a:bodyPr wrap="square" rtlCol="0">
            <a:spAutoFit/>
          </a:bodyPr>
          <a:lstStyle/>
          <a:p>
            <a:pPr algn="ctr"/>
            <a:r>
              <a:rPr lang="en-US" sz="2400" dirty="0" smtClean="0"/>
              <a:t>Older KMB 28’s, 9’s, and 10’s use smaller face port retainers</a:t>
            </a:r>
            <a:endParaRPr lang="en-US" sz="2400" dirty="0"/>
          </a:p>
        </p:txBody>
      </p:sp>
      <p:sp>
        <p:nvSpPr>
          <p:cNvPr id="15" name="TextBox 14"/>
          <p:cNvSpPr txBox="1"/>
          <p:nvPr/>
        </p:nvSpPr>
        <p:spPr>
          <a:xfrm>
            <a:off x="76200" y="2590800"/>
            <a:ext cx="2743200" cy="646331"/>
          </a:xfrm>
          <a:prstGeom prst="rect">
            <a:avLst/>
          </a:prstGeom>
          <a:noFill/>
        </p:spPr>
        <p:txBody>
          <a:bodyPr wrap="square" rtlCol="0">
            <a:spAutoFit/>
          </a:bodyPr>
          <a:lstStyle/>
          <a:p>
            <a:r>
              <a:rPr lang="en-US" dirty="0" smtClean="0"/>
              <a:t>Tab between side block and port retainer </a:t>
            </a:r>
            <a:endParaRPr lang="en-US" dirty="0"/>
          </a:p>
        </p:txBody>
      </p:sp>
      <p:cxnSp>
        <p:nvCxnSpPr>
          <p:cNvPr id="17" name="Straight Arrow Connector 16"/>
          <p:cNvCxnSpPr>
            <a:stCxn id="15" idx="3"/>
          </p:cNvCxnSpPr>
          <p:nvPr/>
        </p:nvCxnSpPr>
        <p:spPr>
          <a:xfrm>
            <a:off x="2819400" y="2913966"/>
            <a:ext cx="2362200" cy="1429434"/>
          </a:xfrm>
          <a:prstGeom prst="straightConnector1">
            <a:avLst/>
          </a:prstGeom>
          <a:ln w="66675" cmpd="sng">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76200" y="3429000"/>
            <a:ext cx="2743200" cy="646331"/>
          </a:xfrm>
          <a:prstGeom prst="rect">
            <a:avLst/>
          </a:prstGeom>
          <a:noFill/>
        </p:spPr>
        <p:txBody>
          <a:bodyPr wrap="square" rtlCol="0">
            <a:spAutoFit/>
          </a:bodyPr>
          <a:lstStyle/>
          <a:p>
            <a:r>
              <a:rPr lang="en-US" dirty="0" smtClean="0"/>
              <a:t>Newer face port retainers will </a:t>
            </a:r>
            <a:r>
              <a:rPr lang="en-US" b="1" dirty="0" smtClean="0"/>
              <a:t>NOT</a:t>
            </a:r>
            <a:r>
              <a:rPr lang="en-US" dirty="0" smtClean="0"/>
              <a:t> fit</a:t>
            </a:r>
            <a:endParaRPr lang="en-US" dirty="0"/>
          </a:p>
        </p:txBody>
      </p:sp>
      <p:sp>
        <p:nvSpPr>
          <p:cNvPr id="20" name="TextBox 19"/>
          <p:cNvSpPr txBox="1"/>
          <p:nvPr/>
        </p:nvSpPr>
        <p:spPr>
          <a:xfrm>
            <a:off x="76200" y="4267200"/>
            <a:ext cx="2514600" cy="646331"/>
          </a:xfrm>
          <a:prstGeom prst="rect">
            <a:avLst/>
          </a:prstGeom>
          <a:noFill/>
        </p:spPr>
        <p:txBody>
          <a:bodyPr wrap="square" rtlCol="0">
            <a:spAutoFit/>
          </a:bodyPr>
          <a:lstStyle/>
          <a:p>
            <a:r>
              <a:rPr lang="en-US" dirty="0" smtClean="0"/>
              <a:t>This type of frame is no longer manufactured </a:t>
            </a:r>
            <a:endParaRPr lang="en-US"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pPr lvl="0"/>
            <a:r>
              <a:rPr lang="en-US" b="1" dirty="0"/>
              <a:t>KMB 18/28 </a:t>
            </a:r>
            <a:r>
              <a:rPr lang="en-US" b="1" dirty="0" smtClean="0"/>
              <a:t/>
            </a:r>
            <a:br>
              <a:rPr lang="en-US" b="1" dirty="0" smtClean="0"/>
            </a:br>
            <a:r>
              <a:rPr lang="en-US" b="1" dirty="0" smtClean="0"/>
              <a:t>Features</a:t>
            </a:r>
            <a:endParaRPr lang="en-US" dirty="0"/>
          </a:p>
        </p:txBody>
      </p:sp>
      <p:sp>
        <p:nvSpPr>
          <p:cNvPr id="8" name="Content Placeholder 7"/>
          <p:cNvSpPr>
            <a:spLocks noGrp="1"/>
          </p:cNvSpPr>
          <p:nvPr>
            <p:ph sz="half" idx="1"/>
          </p:nvPr>
        </p:nvSpPr>
        <p:spPr/>
        <p:txBody>
          <a:bodyPr>
            <a:normAutofit fontScale="92500" lnSpcReduction="20000"/>
          </a:bodyPr>
          <a:lstStyle/>
          <a:p>
            <a:r>
              <a:rPr lang="en-US" b="1" dirty="0" smtClean="0"/>
              <a:t>Head Harness (Spider)</a:t>
            </a:r>
            <a:r>
              <a:rPr lang="en-US" dirty="0" smtClean="0"/>
              <a:t> keeps the mask in place on the divers head. The neoprene rubber spider has adjustment holes for varying the tension of the harness</a:t>
            </a:r>
          </a:p>
          <a:p>
            <a:endParaRPr lang="en-US" dirty="0" smtClean="0"/>
          </a:p>
          <a:p>
            <a:r>
              <a:rPr lang="en-US" b="1" dirty="0" smtClean="0"/>
              <a:t>Hood/Face Seal</a:t>
            </a:r>
            <a:r>
              <a:rPr lang="en-US" dirty="0" smtClean="0"/>
              <a:t> provides the diver a comfortable thermal barrier around his head as well as pockets for earphones</a:t>
            </a:r>
          </a:p>
          <a:p>
            <a:endParaRPr lang="en-US" dirty="0" smtClean="0"/>
          </a:p>
          <a:p>
            <a:pPr>
              <a:buNone/>
            </a:pPr>
            <a:endParaRPr lang="en-US" dirty="0" smtClean="0"/>
          </a:p>
        </p:txBody>
      </p:sp>
      <p:pic>
        <p:nvPicPr>
          <p:cNvPr id="10" name="Content Placeholder 9" descr="DSCN2143.JPG"/>
          <p:cNvPicPr>
            <a:picLocks noGrp="1" noChangeAspect="1"/>
          </p:cNvPicPr>
          <p:nvPr>
            <p:ph sz="half" idx="2"/>
          </p:nvPr>
        </p:nvPicPr>
        <p:blipFill>
          <a:blip r:embed="rId2" cstate="print"/>
          <a:srcRect l="13208" t="445" r="16981"/>
          <a:stretch>
            <a:fillRect/>
          </a:stretch>
        </p:blipFill>
        <p:spPr>
          <a:xfrm>
            <a:off x="4724400" y="1676400"/>
            <a:ext cx="4114800" cy="4400936"/>
          </a:xfrm>
        </p:spPr>
      </p:pic>
      <p:pic>
        <p:nvPicPr>
          <p:cNvPr id="6" name="Picture 2"/>
          <p:cNvPicPr>
            <a:picLocks noChangeAspect="1" noChangeArrowheads="1"/>
          </p:cNvPicPr>
          <p:nvPr/>
        </p:nvPicPr>
        <p:blipFill>
          <a:blip r:embed="rId3" cstate="print"/>
          <a:srcRect/>
          <a:stretch>
            <a:fillRect/>
          </a:stretch>
        </p:blipFill>
        <p:spPr bwMode="auto">
          <a:xfrm>
            <a:off x="0" y="0"/>
            <a:ext cx="1143000" cy="1143000"/>
          </a:xfrm>
          <a:prstGeom prst="rect">
            <a:avLst/>
          </a:prstGeom>
          <a:noFill/>
          <a:ln w="9525">
            <a:noFill/>
            <a:miter lim="800000"/>
            <a:headEnd/>
            <a:tailEnd/>
          </a:ln>
        </p:spPr>
      </p:pic>
      <p:pic>
        <p:nvPicPr>
          <p:cNvPr id="7" name="Picture 2"/>
          <p:cNvPicPr>
            <a:picLocks noChangeAspect="1" noChangeArrowheads="1"/>
          </p:cNvPicPr>
          <p:nvPr/>
        </p:nvPicPr>
        <p:blipFill>
          <a:blip r:embed="rId4" cstate="print"/>
          <a:srcRect/>
          <a:stretch>
            <a:fillRect/>
          </a:stretch>
        </p:blipFill>
        <p:spPr bwMode="auto">
          <a:xfrm>
            <a:off x="7695096" y="1"/>
            <a:ext cx="1448904" cy="1219200"/>
          </a:xfrm>
          <a:prstGeom prst="rect">
            <a:avLst/>
          </a:prstGeom>
          <a:noFill/>
          <a:ln w="9525">
            <a:noFill/>
            <a:miter lim="800000"/>
            <a:headEnd/>
            <a:tailEnd/>
          </a:ln>
        </p:spPr>
      </p:pic>
      <p:cxnSp>
        <p:nvCxnSpPr>
          <p:cNvPr id="12" name="Straight Arrow Connector 11"/>
          <p:cNvCxnSpPr/>
          <p:nvPr/>
        </p:nvCxnSpPr>
        <p:spPr>
          <a:xfrm>
            <a:off x="3886200" y="1828800"/>
            <a:ext cx="2743200" cy="762000"/>
          </a:xfrm>
          <a:prstGeom prst="straightConnector1">
            <a:avLst/>
          </a:prstGeom>
          <a:ln w="317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a:off x="4038600" y="4953000"/>
            <a:ext cx="2209800" cy="15240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cstate="print"/>
          <a:srcRect/>
          <a:stretch>
            <a:fillRect/>
          </a:stretch>
        </p:blipFill>
        <p:spPr bwMode="auto">
          <a:xfrm>
            <a:off x="0" y="0"/>
            <a:ext cx="1066800" cy="1066800"/>
          </a:xfrm>
          <a:prstGeom prst="rect">
            <a:avLst/>
          </a:prstGeom>
          <a:noFill/>
          <a:ln w="9525">
            <a:noFill/>
            <a:miter lim="800000"/>
            <a:headEnd/>
            <a:tailEnd/>
          </a:ln>
        </p:spPr>
      </p:pic>
      <p:pic>
        <p:nvPicPr>
          <p:cNvPr id="6" name="Picture 2"/>
          <p:cNvPicPr>
            <a:picLocks noChangeAspect="1" noChangeArrowheads="1"/>
          </p:cNvPicPr>
          <p:nvPr/>
        </p:nvPicPr>
        <p:blipFill>
          <a:blip r:embed="rId3" cstate="print"/>
          <a:srcRect/>
          <a:stretch>
            <a:fillRect/>
          </a:stretch>
        </p:blipFill>
        <p:spPr bwMode="auto">
          <a:xfrm>
            <a:off x="7772400" y="1"/>
            <a:ext cx="1371600" cy="1154151"/>
          </a:xfrm>
          <a:prstGeom prst="rect">
            <a:avLst/>
          </a:prstGeom>
          <a:noFill/>
          <a:ln w="9525">
            <a:noFill/>
            <a:miter lim="800000"/>
            <a:headEnd/>
            <a:tailEnd/>
          </a:ln>
        </p:spPr>
      </p:pic>
      <p:sp>
        <p:nvSpPr>
          <p:cNvPr id="8" name="Title 7"/>
          <p:cNvSpPr>
            <a:spLocks noGrp="1"/>
          </p:cNvSpPr>
          <p:nvPr>
            <p:ph type="title"/>
          </p:nvPr>
        </p:nvSpPr>
        <p:spPr>
          <a:xfrm>
            <a:off x="457200" y="152400"/>
            <a:ext cx="8229600" cy="1143000"/>
          </a:xfrm>
        </p:spPr>
        <p:txBody>
          <a:bodyPr>
            <a:normAutofit fontScale="90000"/>
          </a:bodyPr>
          <a:lstStyle/>
          <a:p>
            <a:r>
              <a:rPr lang="en-US" b="1" dirty="0" smtClean="0"/>
              <a:t>KMB 18/28 </a:t>
            </a:r>
            <a:br>
              <a:rPr lang="en-US" b="1" dirty="0" smtClean="0"/>
            </a:br>
            <a:r>
              <a:rPr lang="en-US" b="1" dirty="0" smtClean="0"/>
              <a:t> Features</a:t>
            </a:r>
            <a:endParaRPr lang="en-US" dirty="0"/>
          </a:p>
        </p:txBody>
      </p:sp>
      <p:sp>
        <p:nvSpPr>
          <p:cNvPr id="9" name="Content Placeholder 8"/>
          <p:cNvSpPr>
            <a:spLocks noGrp="1"/>
          </p:cNvSpPr>
          <p:nvPr>
            <p:ph sz="half" idx="1"/>
          </p:nvPr>
        </p:nvSpPr>
        <p:spPr/>
        <p:txBody>
          <a:bodyPr>
            <a:normAutofit lnSpcReduction="10000"/>
          </a:bodyPr>
          <a:lstStyle/>
          <a:p>
            <a:r>
              <a:rPr lang="en-US" b="1" dirty="0" smtClean="0"/>
              <a:t>Steady Flow Valve</a:t>
            </a:r>
            <a:r>
              <a:rPr lang="en-US" dirty="0" smtClean="0"/>
              <a:t> provides an additional flow of air into the mask for ventilation and defogging</a:t>
            </a:r>
          </a:p>
          <a:p>
            <a:endParaRPr lang="en-US" dirty="0" smtClean="0"/>
          </a:p>
          <a:p>
            <a:r>
              <a:rPr lang="en-US" b="1" dirty="0" smtClean="0"/>
              <a:t>Auxiliary Valve (EGS) </a:t>
            </a:r>
            <a:r>
              <a:rPr lang="en-US" dirty="0" smtClean="0"/>
              <a:t>supplies backup breathing gas to the diver</a:t>
            </a:r>
          </a:p>
          <a:p>
            <a:endParaRPr lang="en-US" dirty="0"/>
          </a:p>
        </p:txBody>
      </p:sp>
      <p:pic>
        <p:nvPicPr>
          <p:cNvPr id="13" name="Content Placeholder 12" descr="DSCN2143.JPG"/>
          <p:cNvPicPr>
            <a:picLocks noGrp="1" noChangeAspect="1"/>
          </p:cNvPicPr>
          <p:nvPr>
            <p:ph sz="half" idx="2"/>
          </p:nvPr>
        </p:nvPicPr>
        <p:blipFill>
          <a:blip r:embed="rId4" cstate="print"/>
          <a:srcRect l="13208" r="16981"/>
          <a:stretch>
            <a:fillRect/>
          </a:stretch>
        </p:blipFill>
        <p:spPr>
          <a:xfrm>
            <a:off x="4648200" y="1676400"/>
            <a:ext cx="4114800" cy="4420630"/>
          </a:xfrm>
        </p:spPr>
      </p:pic>
      <p:cxnSp>
        <p:nvCxnSpPr>
          <p:cNvPr id="15" name="Straight Arrow Connector 14"/>
          <p:cNvCxnSpPr/>
          <p:nvPr/>
        </p:nvCxnSpPr>
        <p:spPr>
          <a:xfrm>
            <a:off x="3581400" y="1905000"/>
            <a:ext cx="3962400" cy="160020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flipV="1">
            <a:off x="3886200" y="3810000"/>
            <a:ext cx="2133600" cy="45720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cstate="print"/>
          <a:srcRect/>
          <a:stretch>
            <a:fillRect/>
          </a:stretch>
        </p:blipFill>
        <p:spPr bwMode="auto">
          <a:xfrm>
            <a:off x="0" y="0"/>
            <a:ext cx="1066800" cy="1066800"/>
          </a:xfrm>
          <a:prstGeom prst="rect">
            <a:avLst/>
          </a:prstGeom>
          <a:noFill/>
          <a:ln w="9525">
            <a:noFill/>
            <a:miter lim="800000"/>
            <a:headEnd/>
            <a:tailEnd/>
          </a:ln>
        </p:spPr>
      </p:pic>
      <p:pic>
        <p:nvPicPr>
          <p:cNvPr id="6" name="Picture 2"/>
          <p:cNvPicPr>
            <a:picLocks noChangeAspect="1" noChangeArrowheads="1"/>
          </p:cNvPicPr>
          <p:nvPr/>
        </p:nvPicPr>
        <p:blipFill>
          <a:blip r:embed="rId3" cstate="print"/>
          <a:srcRect/>
          <a:stretch>
            <a:fillRect/>
          </a:stretch>
        </p:blipFill>
        <p:spPr bwMode="auto">
          <a:xfrm>
            <a:off x="7772400" y="1"/>
            <a:ext cx="1371600" cy="1154151"/>
          </a:xfrm>
          <a:prstGeom prst="rect">
            <a:avLst/>
          </a:prstGeom>
          <a:noFill/>
          <a:ln w="9525">
            <a:noFill/>
            <a:miter lim="800000"/>
            <a:headEnd/>
            <a:tailEnd/>
          </a:ln>
        </p:spPr>
      </p:pic>
      <p:sp>
        <p:nvSpPr>
          <p:cNvPr id="8" name="Title 7"/>
          <p:cNvSpPr>
            <a:spLocks noGrp="1"/>
          </p:cNvSpPr>
          <p:nvPr>
            <p:ph type="title"/>
          </p:nvPr>
        </p:nvSpPr>
        <p:spPr>
          <a:xfrm>
            <a:off x="457200" y="152400"/>
            <a:ext cx="8229600" cy="1143000"/>
          </a:xfrm>
        </p:spPr>
        <p:txBody>
          <a:bodyPr>
            <a:normAutofit fontScale="90000"/>
          </a:bodyPr>
          <a:lstStyle/>
          <a:p>
            <a:r>
              <a:rPr lang="en-US" b="1" dirty="0" smtClean="0"/>
              <a:t>KMB 18/28 </a:t>
            </a:r>
            <a:br>
              <a:rPr lang="en-US" b="1" dirty="0" smtClean="0"/>
            </a:br>
            <a:r>
              <a:rPr lang="en-US" b="1" dirty="0" smtClean="0"/>
              <a:t> Features</a:t>
            </a:r>
            <a:endParaRPr lang="en-US" dirty="0"/>
          </a:p>
        </p:txBody>
      </p:sp>
      <p:sp>
        <p:nvSpPr>
          <p:cNvPr id="9" name="Content Placeholder 8"/>
          <p:cNvSpPr>
            <a:spLocks noGrp="1"/>
          </p:cNvSpPr>
          <p:nvPr>
            <p:ph sz="half" idx="1"/>
          </p:nvPr>
        </p:nvSpPr>
        <p:spPr/>
        <p:txBody>
          <a:bodyPr>
            <a:normAutofit fontScale="77500" lnSpcReduction="20000"/>
          </a:bodyPr>
          <a:lstStyle/>
          <a:p>
            <a:r>
              <a:rPr lang="en-US" b="1" dirty="0" smtClean="0"/>
              <a:t>Gas Supply Non-Return Valve </a:t>
            </a:r>
            <a:r>
              <a:rPr lang="en-US" dirty="0" smtClean="0"/>
              <a:t>prevents loss of gas pressure in the event of umbilical damage, preventing a "squeeze”</a:t>
            </a:r>
          </a:p>
          <a:p>
            <a:pPr>
              <a:buNone/>
            </a:pPr>
            <a:endParaRPr lang="en-US" dirty="0" smtClean="0"/>
          </a:p>
          <a:p>
            <a:r>
              <a:rPr lang="en-US" b="1" dirty="0" smtClean="0"/>
              <a:t>Communications Connections </a:t>
            </a:r>
            <a:r>
              <a:rPr lang="en-US" dirty="0" smtClean="0"/>
              <a:t>can be either bare wire posts or a waterproof connector. The waterproof type is recommended when a "round robin" or diver/tender both </a:t>
            </a:r>
            <a:r>
              <a:rPr lang="en-US" dirty="0" err="1" smtClean="0"/>
              <a:t>mics</a:t>
            </a:r>
            <a:r>
              <a:rPr lang="en-US" dirty="0" smtClean="0"/>
              <a:t> "on" communications system is used</a:t>
            </a:r>
          </a:p>
          <a:p>
            <a:endParaRPr lang="en-US" dirty="0"/>
          </a:p>
        </p:txBody>
      </p:sp>
      <p:pic>
        <p:nvPicPr>
          <p:cNvPr id="13" name="Content Placeholder 12" descr="DSCN2143.JPG"/>
          <p:cNvPicPr>
            <a:picLocks noGrp="1" noChangeAspect="1"/>
          </p:cNvPicPr>
          <p:nvPr>
            <p:ph sz="half" idx="2"/>
          </p:nvPr>
        </p:nvPicPr>
        <p:blipFill>
          <a:blip r:embed="rId4" cstate="print"/>
          <a:srcRect l="13208" r="16981"/>
          <a:stretch>
            <a:fillRect/>
          </a:stretch>
        </p:blipFill>
        <p:spPr>
          <a:xfrm>
            <a:off x="4648200" y="1676400"/>
            <a:ext cx="4114800" cy="4420630"/>
          </a:xfrm>
        </p:spPr>
      </p:pic>
      <p:cxnSp>
        <p:nvCxnSpPr>
          <p:cNvPr id="10" name="Straight Arrow Connector 9"/>
          <p:cNvCxnSpPr/>
          <p:nvPr/>
        </p:nvCxnSpPr>
        <p:spPr>
          <a:xfrm rot="16200000" flipH="1">
            <a:off x="4038600" y="2057400"/>
            <a:ext cx="2362200" cy="190500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a:off x="4343400" y="3581400"/>
            <a:ext cx="3124200" cy="129540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cstate="print"/>
          <a:srcRect/>
          <a:stretch>
            <a:fillRect/>
          </a:stretch>
        </p:blipFill>
        <p:spPr bwMode="auto">
          <a:xfrm>
            <a:off x="0" y="0"/>
            <a:ext cx="1066800" cy="1066800"/>
          </a:xfrm>
          <a:prstGeom prst="rect">
            <a:avLst/>
          </a:prstGeom>
          <a:noFill/>
          <a:ln w="9525">
            <a:noFill/>
            <a:miter lim="800000"/>
            <a:headEnd/>
            <a:tailEnd/>
          </a:ln>
        </p:spPr>
      </p:pic>
      <p:pic>
        <p:nvPicPr>
          <p:cNvPr id="6" name="Picture 2"/>
          <p:cNvPicPr>
            <a:picLocks noChangeAspect="1" noChangeArrowheads="1"/>
          </p:cNvPicPr>
          <p:nvPr/>
        </p:nvPicPr>
        <p:blipFill>
          <a:blip r:embed="rId3" cstate="print"/>
          <a:srcRect/>
          <a:stretch>
            <a:fillRect/>
          </a:stretch>
        </p:blipFill>
        <p:spPr bwMode="auto">
          <a:xfrm>
            <a:off x="7772400" y="1"/>
            <a:ext cx="1371600" cy="1154151"/>
          </a:xfrm>
          <a:prstGeom prst="rect">
            <a:avLst/>
          </a:prstGeom>
          <a:noFill/>
          <a:ln w="9525">
            <a:noFill/>
            <a:miter lim="800000"/>
            <a:headEnd/>
            <a:tailEnd/>
          </a:ln>
        </p:spPr>
      </p:pic>
      <p:sp>
        <p:nvSpPr>
          <p:cNvPr id="8" name="Title 7"/>
          <p:cNvSpPr>
            <a:spLocks noGrp="1"/>
          </p:cNvSpPr>
          <p:nvPr>
            <p:ph type="title"/>
          </p:nvPr>
        </p:nvSpPr>
        <p:spPr>
          <a:xfrm>
            <a:off x="457200" y="152400"/>
            <a:ext cx="8229600" cy="1143000"/>
          </a:xfrm>
        </p:spPr>
        <p:txBody>
          <a:bodyPr>
            <a:normAutofit fontScale="90000"/>
          </a:bodyPr>
          <a:lstStyle/>
          <a:p>
            <a:r>
              <a:rPr lang="en-US" b="1" dirty="0" smtClean="0"/>
              <a:t>KMB 18/28 </a:t>
            </a:r>
            <a:br>
              <a:rPr lang="en-US" b="1" dirty="0" smtClean="0"/>
            </a:br>
            <a:r>
              <a:rPr lang="en-US" b="1" dirty="0" smtClean="0"/>
              <a:t> Features</a:t>
            </a:r>
            <a:endParaRPr lang="en-US" dirty="0"/>
          </a:p>
        </p:txBody>
      </p:sp>
      <p:sp>
        <p:nvSpPr>
          <p:cNvPr id="9" name="Content Placeholder 8"/>
          <p:cNvSpPr>
            <a:spLocks noGrp="1"/>
          </p:cNvSpPr>
          <p:nvPr>
            <p:ph sz="half" idx="1"/>
          </p:nvPr>
        </p:nvSpPr>
        <p:spPr/>
        <p:txBody>
          <a:bodyPr>
            <a:normAutofit/>
          </a:bodyPr>
          <a:lstStyle/>
          <a:p>
            <a:r>
              <a:rPr lang="en-US" b="1" dirty="0" smtClean="0"/>
              <a:t>Tri-Valve Exhaust Whisker</a:t>
            </a:r>
            <a:r>
              <a:rPr lang="en-US" dirty="0" smtClean="0"/>
              <a:t> which retrofits to Band Masks, has less breathing resistance than the older single valve exhaust while providing an extremely dry hat</a:t>
            </a:r>
            <a:endParaRPr lang="en-US" dirty="0"/>
          </a:p>
        </p:txBody>
      </p:sp>
      <p:pic>
        <p:nvPicPr>
          <p:cNvPr id="10" name="Content Placeholder 9" descr="DSCN2223.JPG"/>
          <p:cNvPicPr>
            <a:picLocks noGrp="1" noChangeAspect="1"/>
          </p:cNvPicPr>
          <p:nvPr>
            <p:ph sz="half" idx="2"/>
          </p:nvPr>
        </p:nvPicPr>
        <p:blipFill>
          <a:blip r:embed="rId4" cstate="print"/>
          <a:srcRect l="7547" r="3774"/>
          <a:stretch>
            <a:fillRect/>
          </a:stretch>
        </p:blipFill>
        <p:spPr>
          <a:xfrm>
            <a:off x="4571999" y="1981200"/>
            <a:ext cx="4302185" cy="3638550"/>
          </a:xfrm>
        </p:spPr>
      </p:pic>
      <p:cxnSp>
        <p:nvCxnSpPr>
          <p:cNvPr id="15" name="Straight Arrow Connector 14"/>
          <p:cNvCxnSpPr/>
          <p:nvPr/>
        </p:nvCxnSpPr>
        <p:spPr>
          <a:xfrm>
            <a:off x="4343400" y="2743200"/>
            <a:ext cx="1981200" cy="190500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cstate="print"/>
          <a:srcRect/>
          <a:stretch>
            <a:fillRect/>
          </a:stretch>
        </p:blipFill>
        <p:spPr bwMode="auto">
          <a:xfrm>
            <a:off x="0" y="0"/>
            <a:ext cx="1066800" cy="1066800"/>
          </a:xfrm>
          <a:prstGeom prst="rect">
            <a:avLst/>
          </a:prstGeom>
          <a:noFill/>
          <a:ln w="9525">
            <a:noFill/>
            <a:miter lim="800000"/>
            <a:headEnd/>
            <a:tailEnd/>
          </a:ln>
        </p:spPr>
      </p:pic>
      <p:pic>
        <p:nvPicPr>
          <p:cNvPr id="6" name="Picture 2"/>
          <p:cNvPicPr>
            <a:picLocks noChangeAspect="1" noChangeArrowheads="1"/>
          </p:cNvPicPr>
          <p:nvPr/>
        </p:nvPicPr>
        <p:blipFill>
          <a:blip r:embed="rId3" cstate="print"/>
          <a:srcRect/>
          <a:stretch>
            <a:fillRect/>
          </a:stretch>
        </p:blipFill>
        <p:spPr bwMode="auto">
          <a:xfrm>
            <a:off x="7772400" y="1"/>
            <a:ext cx="1371600" cy="1154151"/>
          </a:xfrm>
          <a:prstGeom prst="rect">
            <a:avLst/>
          </a:prstGeom>
          <a:noFill/>
          <a:ln w="9525">
            <a:noFill/>
            <a:miter lim="800000"/>
            <a:headEnd/>
            <a:tailEnd/>
          </a:ln>
        </p:spPr>
      </p:pic>
      <p:sp>
        <p:nvSpPr>
          <p:cNvPr id="8" name="Title 7"/>
          <p:cNvSpPr>
            <a:spLocks noGrp="1"/>
          </p:cNvSpPr>
          <p:nvPr>
            <p:ph type="title"/>
          </p:nvPr>
        </p:nvSpPr>
        <p:spPr>
          <a:xfrm>
            <a:off x="457200" y="152400"/>
            <a:ext cx="8229600" cy="1143000"/>
          </a:xfrm>
        </p:spPr>
        <p:txBody>
          <a:bodyPr>
            <a:normAutofit fontScale="90000"/>
          </a:bodyPr>
          <a:lstStyle/>
          <a:p>
            <a:r>
              <a:rPr lang="en-US" b="1" dirty="0" smtClean="0"/>
              <a:t>KMB 18/28 </a:t>
            </a:r>
            <a:br>
              <a:rPr lang="en-US" b="1" dirty="0" smtClean="0"/>
            </a:br>
            <a:r>
              <a:rPr lang="en-US" b="1" dirty="0" smtClean="0"/>
              <a:t> Features</a:t>
            </a:r>
            <a:endParaRPr lang="en-US" dirty="0"/>
          </a:p>
        </p:txBody>
      </p:sp>
      <p:sp>
        <p:nvSpPr>
          <p:cNvPr id="9" name="Content Placeholder 8"/>
          <p:cNvSpPr>
            <a:spLocks noGrp="1"/>
          </p:cNvSpPr>
          <p:nvPr>
            <p:ph sz="half" idx="1"/>
          </p:nvPr>
        </p:nvSpPr>
        <p:spPr/>
        <p:txBody>
          <a:bodyPr>
            <a:normAutofit lnSpcReduction="10000"/>
          </a:bodyPr>
          <a:lstStyle/>
          <a:p>
            <a:r>
              <a:rPr lang="en-US" b="1" dirty="0" smtClean="0"/>
              <a:t>Demand Regulators</a:t>
            </a:r>
            <a:r>
              <a:rPr lang="en-US" dirty="0" smtClean="0"/>
              <a:t> The SuperFlow350® KMB 18 and KMB 28 regulator provides easy breathing for hard work</a:t>
            </a:r>
          </a:p>
          <a:p>
            <a:pPr>
              <a:buNone/>
            </a:pPr>
            <a:endParaRPr lang="en-US" dirty="0" smtClean="0"/>
          </a:p>
          <a:p>
            <a:r>
              <a:rPr lang="en-US" b="1" dirty="0" smtClean="0"/>
              <a:t>Water Exhaust </a:t>
            </a:r>
            <a:r>
              <a:rPr lang="en-US" dirty="0" smtClean="0"/>
              <a:t>automatically keeps water drained from the mask</a:t>
            </a:r>
          </a:p>
          <a:p>
            <a:endParaRPr lang="en-US" dirty="0"/>
          </a:p>
        </p:txBody>
      </p:sp>
      <p:pic>
        <p:nvPicPr>
          <p:cNvPr id="10" name="Content Placeholder 9" descr="DSCN2223.JPG"/>
          <p:cNvPicPr>
            <a:picLocks noGrp="1" noChangeAspect="1"/>
          </p:cNvPicPr>
          <p:nvPr>
            <p:ph sz="half" idx="2"/>
          </p:nvPr>
        </p:nvPicPr>
        <p:blipFill>
          <a:blip r:embed="rId4" cstate="print"/>
          <a:srcRect l="9434" r="3774"/>
          <a:stretch>
            <a:fillRect/>
          </a:stretch>
        </p:blipFill>
        <p:spPr>
          <a:xfrm>
            <a:off x="4571999" y="1905000"/>
            <a:ext cx="4387011" cy="3790950"/>
          </a:xfrm>
        </p:spPr>
      </p:pic>
      <p:cxnSp>
        <p:nvCxnSpPr>
          <p:cNvPr id="12" name="Straight Arrow Connector 11"/>
          <p:cNvCxnSpPr/>
          <p:nvPr/>
        </p:nvCxnSpPr>
        <p:spPr>
          <a:xfrm>
            <a:off x="3810000" y="1828800"/>
            <a:ext cx="2438400" cy="190500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a:off x="3048000" y="4343400"/>
            <a:ext cx="3657600" cy="83820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pPr lvl="0"/>
            <a:r>
              <a:rPr lang="en-US" b="1" dirty="0"/>
              <a:t>KMB 18/28 </a:t>
            </a:r>
            <a:r>
              <a:rPr lang="en-US" b="1" dirty="0" smtClean="0"/>
              <a:t/>
            </a:r>
            <a:br>
              <a:rPr lang="en-US" b="1" dirty="0" smtClean="0"/>
            </a:br>
            <a:r>
              <a:rPr lang="en-US" b="1" dirty="0" smtClean="0"/>
              <a:t> Features</a:t>
            </a:r>
            <a:endParaRPr lang="en-US" dirty="0"/>
          </a:p>
        </p:txBody>
      </p:sp>
      <p:sp>
        <p:nvSpPr>
          <p:cNvPr id="8" name="Content Placeholder 7"/>
          <p:cNvSpPr>
            <a:spLocks noGrp="1"/>
          </p:cNvSpPr>
          <p:nvPr>
            <p:ph sz="half" idx="1"/>
          </p:nvPr>
        </p:nvSpPr>
        <p:spPr/>
        <p:txBody>
          <a:bodyPr>
            <a:normAutofit lnSpcReduction="10000"/>
          </a:bodyPr>
          <a:lstStyle/>
          <a:p>
            <a:r>
              <a:rPr lang="en-US" b="1" dirty="0" smtClean="0"/>
              <a:t>Silicone Oral Nasal Mask</a:t>
            </a:r>
            <a:r>
              <a:rPr lang="en-US" dirty="0" smtClean="0"/>
              <a:t> is made of a superior silicone material which is hypo-allergenic</a:t>
            </a:r>
          </a:p>
          <a:p>
            <a:pPr>
              <a:buNone/>
            </a:pPr>
            <a:endParaRPr lang="en-US" dirty="0" smtClean="0"/>
          </a:p>
          <a:p>
            <a:r>
              <a:rPr lang="en-US" b="1" dirty="0" smtClean="0"/>
              <a:t>Nose Block Device </a:t>
            </a:r>
            <a:r>
              <a:rPr lang="en-US" dirty="0" smtClean="0"/>
              <a:t>allows the diver to block the nose to equalize ears</a:t>
            </a:r>
          </a:p>
          <a:p>
            <a:endParaRPr lang="en-US" dirty="0"/>
          </a:p>
        </p:txBody>
      </p:sp>
      <p:pic>
        <p:nvPicPr>
          <p:cNvPr id="6" name="Picture 2"/>
          <p:cNvPicPr>
            <a:picLocks noChangeAspect="1" noChangeArrowheads="1"/>
          </p:cNvPicPr>
          <p:nvPr/>
        </p:nvPicPr>
        <p:blipFill>
          <a:blip r:embed="rId2" cstate="print"/>
          <a:srcRect/>
          <a:stretch>
            <a:fillRect/>
          </a:stretch>
        </p:blipFill>
        <p:spPr bwMode="auto">
          <a:xfrm>
            <a:off x="0" y="0"/>
            <a:ext cx="1143000" cy="1143000"/>
          </a:xfrm>
          <a:prstGeom prst="rect">
            <a:avLst/>
          </a:prstGeom>
          <a:noFill/>
          <a:ln w="9525">
            <a:noFill/>
            <a:miter lim="800000"/>
            <a:headEnd/>
            <a:tailEnd/>
          </a:ln>
        </p:spPr>
      </p:pic>
      <p:pic>
        <p:nvPicPr>
          <p:cNvPr id="7" name="Picture 2"/>
          <p:cNvPicPr>
            <a:picLocks noChangeAspect="1" noChangeArrowheads="1"/>
          </p:cNvPicPr>
          <p:nvPr/>
        </p:nvPicPr>
        <p:blipFill>
          <a:blip r:embed="rId3" cstate="print"/>
          <a:srcRect/>
          <a:stretch>
            <a:fillRect/>
          </a:stretch>
        </p:blipFill>
        <p:spPr bwMode="auto">
          <a:xfrm>
            <a:off x="7695096" y="1"/>
            <a:ext cx="1448904" cy="1219200"/>
          </a:xfrm>
          <a:prstGeom prst="rect">
            <a:avLst/>
          </a:prstGeom>
          <a:noFill/>
          <a:ln w="9525">
            <a:noFill/>
            <a:miter lim="800000"/>
            <a:headEnd/>
            <a:tailEnd/>
          </a:ln>
        </p:spPr>
      </p:pic>
      <p:pic>
        <p:nvPicPr>
          <p:cNvPr id="11" name="Content Placeholder 10" descr="DSCN2142.JPG"/>
          <p:cNvPicPr>
            <a:picLocks noGrp="1" noChangeAspect="1"/>
          </p:cNvPicPr>
          <p:nvPr>
            <p:ph sz="half" idx="2"/>
          </p:nvPr>
        </p:nvPicPr>
        <p:blipFill>
          <a:blip r:embed="rId4" cstate="print"/>
          <a:srcRect l="16981" t="2961" r="11321" b="3957"/>
          <a:stretch>
            <a:fillRect/>
          </a:stretch>
        </p:blipFill>
        <p:spPr>
          <a:xfrm>
            <a:off x="4648199" y="1905000"/>
            <a:ext cx="4226011" cy="4114800"/>
          </a:xfrm>
        </p:spPr>
      </p:pic>
      <p:cxnSp>
        <p:nvCxnSpPr>
          <p:cNvPr id="10" name="Straight Arrow Connector 9"/>
          <p:cNvCxnSpPr/>
          <p:nvPr/>
        </p:nvCxnSpPr>
        <p:spPr>
          <a:xfrm>
            <a:off x="3657600" y="1905000"/>
            <a:ext cx="3048000" cy="175260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V="1">
            <a:off x="3581400" y="4267200"/>
            <a:ext cx="3276600" cy="7620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pPr lvl="0"/>
            <a:r>
              <a:rPr lang="en-US" b="1" dirty="0"/>
              <a:t>KMB 18/28 </a:t>
            </a:r>
            <a:r>
              <a:rPr lang="en-US" b="1" dirty="0" smtClean="0"/>
              <a:t/>
            </a:r>
            <a:br>
              <a:rPr lang="en-US" b="1" dirty="0" smtClean="0"/>
            </a:br>
            <a:r>
              <a:rPr lang="en-US" b="1" dirty="0" smtClean="0"/>
              <a:t>Pre-dive inspection</a:t>
            </a:r>
            <a:endParaRPr lang="en-US" dirty="0"/>
          </a:p>
        </p:txBody>
      </p:sp>
      <p:sp>
        <p:nvSpPr>
          <p:cNvPr id="8" name="Content Placeholder 7"/>
          <p:cNvSpPr>
            <a:spLocks noGrp="1"/>
          </p:cNvSpPr>
          <p:nvPr>
            <p:ph sz="half" idx="1"/>
          </p:nvPr>
        </p:nvSpPr>
        <p:spPr/>
        <p:txBody>
          <a:bodyPr>
            <a:normAutofit lnSpcReduction="10000"/>
          </a:bodyPr>
          <a:lstStyle/>
          <a:p>
            <a:r>
              <a:rPr lang="en-US" dirty="0" smtClean="0"/>
              <a:t>KMB Band Masks are designed to fit most divers</a:t>
            </a:r>
          </a:p>
          <a:p>
            <a:endParaRPr lang="en-US" dirty="0" smtClean="0"/>
          </a:p>
          <a:p>
            <a:r>
              <a:rPr lang="en-US" dirty="0" smtClean="0"/>
              <a:t>No special pre-dive adjustment must be made other than securing the spider with the proper tension for the diver’s head</a:t>
            </a:r>
            <a:endParaRPr lang="en-US" dirty="0"/>
          </a:p>
        </p:txBody>
      </p:sp>
      <p:pic>
        <p:nvPicPr>
          <p:cNvPr id="6" name="Picture 2"/>
          <p:cNvPicPr>
            <a:picLocks noChangeAspect="1" noChangeArrowheads="1"/>
          </p:cNvPicPr>
          <p:nvPr/>
        </p:nvPicPr>
        <p:blipFill>
          <a:blip r:embed="rId2" cstate="print"/>
          <a:srcRect/>
          <a:stretch>
            <a:fillRect/>
          </a:stretch>
        </p:blipFill>
        <p:spPr bwMode="auto">
          <a:xfrm>
            <a:off x="0" y="0"/>
            <a:ext cx="1143000" cy="1143000"/>
          </a:xfrm>
          <a:prstGeom prst="rect">
            <a:avLst/>
          </a:prstGeom>
          <a:noFill/>
          <a:ln w="9525">
            <a:noFill/>
            <a:miter lim="800000"/>
            <a:headEnd/>
            <a:tailEnd/>
          </a:ln>
        </p:spPr>
      </p:pic>
      <p:pic>
        <p:nvPicPr>
          <p:cNvPr id="7" name="Picture 2"/>
          <p:cNvPicPr>
            <a:picLocks noChangeAspect="1" noChangeArrowheads="1"/>
          </p:cNvPicPr>
          <p:nvPr/>
        </p:nvPicPr>
        <p:blipFill>
          <a:blip r:embed="rId3" cstate="print"/>
          <a:srcRect/>
          <a:stretch>
            <a:fillRect/>
          </a:stretch>
        </p:blipFill>
        <p:spPr bwMode="auto">
          <a:xfrm>
            <a:off x="7695096" y="1"/>
            <a:ext cx="1448904" cy="1219200"/>
          </a:xfrm>
          <a:prstGeom prst="rect">
            <a:avLst/>
          </a:prstGeom>
          <a:noFill/>
          <a:ln w="9525">
            <a:noFill/>
            <a:miter lim="800000"/>
            <a:headEnd/>
            <a:tailEnd/>
          </a:ln>
        </p:spPr>
      </p:pic>
      <p:pic>
        <p:nvPicPr>
          <p:cNvPr id="10" name="Content Placeholder 9" descr="DSCN2188.JPG"/>
          <p:cNvPicPr>
            <a:picLocks noGrp="1" noChangeAspect="1"/>
          </p:cNvPicPr>
          <p:nvPr>
            <p:ph sz="half" idx="2"/>
          </p:nvPr>
        </p:nvPicPr>
        <p:blipFill>
          <a:blip r:embed="rId4" cstate="print"/>
          <a:srcRect l="3981" t="5051" r="1736" b="9085"/>
          <a:stretch>
            <a:fillRect/>
          </a:stretch>
        </p:blipFill>
        <p:spPr>
          <a:xfrm>
            <a:off x="4800600" y="1828800"/>
            <a:ext cx="3733800" cy="4533900"/>
          </a:xfr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US" b="1" dirty="0"/>
              <a:t>KMB </a:t>
            </a:r>
            <a:r>
              <a:rPr lang="en-US" b="1" dirty="0" smtClean="0"/>
              <a:t>18/28</a:t>
            </a:r>
            <a:br>
              <a:rPr lang="en-US" b="1" dirty="0" smtClean="0"/>
            </a:br>
            <a:r>
              <a:rPr lang="en-US" b="1" dirty="0" smtClean="0"/>
              <a:t>Custom Hood</a:t>
            </a:r>
            <a:endParaRPr lang="en-US" dirty="0"/>
          </a:p>
        </p:txBody>
      </p:sp>
      <p:sp>
        <p:nvSpPr>
          <p:cNvPr id="8" name="Content Placeholder 7"/>
          <p:cNvSpPr>
            <a:spLocks noGrp="1"/>
          </p:cNvSpPr>
          <p:nvPr>
            <p:ph sz="half" idx="1"/>
          </p:nvPr>
        </p:nvSpPr>
        <p:spPr/>
        <p:txBody>
          <a:bodyPr>
            <a:normAutofit/>
          </a:bodyPr>
          <a:lstStyle/>
          <a:p>
            <a:pPr>
              <a:buNone/>
            </a:pPr>
            <a:r>
              <a:rPr lang="en-US" dirty="0" smtClean="0"/>
              <a:t>Divers with smaller heads:</a:t>
            </a:r>
          </a:p>
          <a:p>
            <a:endParaRPr lang="en-US" dirty="0" smtClean="0"/>
          </a:p>
          <a:p>
            <a:r>
              <a:rPr lang="en-US" dirty="0" smtClean="0"/>
              <a:t>a custom made hood can be specially ordered</a:t>
            </a:r>
          </a:p>
          <a:p>
            <a:endParaRPr lang="en-US" dirty="0" smtClean="0"/>
          </a:p>
          <a:p>
            <a:r>
              <a:rPr lang="en-US" dirty="0" smtClean="0"/>
              <a:t>Contact your Kirby Morgan dealer for more information on this product</a:t>
            </a:r>
          </a:p>
          <a:p>
            <a:endParaRPr lang="en-US" dirty="0"/>
          </a:p>
        </p:txBody>
      </p:sp>
      <p:pic>
        <p:nvPicPr>
          <p:cNvPr id="6" name="Picture 2"/>
          <p:cNvPicPr>
            <a:picLocks noChangeAspect="1" noChangeArrowheads="1"/>
          </p:cNvPicPr>
          <p:nvPr/>
        </p:nvPicPr>
        <p:blipFill>
          <a:blip r:embed="rId2" cstate="print"/>
          <a:srcRect/>
          <a:stretch>
            <a:fillRect/>
          </a:stretch>
        </p:blipFill>
        <p:spPr bwMode="auto">
          <a:xfrm>
            <a:off x="0" y="0"/>
            <a:ext cx="1143000" cy="1143000"/>
          </a:xfrm>
          <a:prstGeom prst="rect">
            <a:avLst/>
          </a:prstGeom>
          <a:noFill/>
          <a:ln w="9525">
            <a:noFill/>
            <a:miter lim="800000"/>
            <a:headEnd/>
            <a:tailEnd/>
          </a:ln>
        </p:spPr>
      </p:pic>
      <p:pic>
        <p:nvPicPr>
          <p:cNvPr id="7" name="Picture 2"/>
          <p:cNvPicPr>
            <a:picLocks noChangeAspect="1" noChangeArrowheads="1"/>
          </p:cNvPicPr>
          <p:nvPr/>
        </p:nvPicPr>
        <p:blipFill>
          <a:blip r:embed="rId3" cstate="print"/>
          <a:srcRect/>
          <a:stretch>
            <a:fillRect/>
          </a:stretch>
        </p:blipFill>
        <p:spPr bwMode="auto">
          <a:xfrm>
            <a:off x="7695096" y="1"/>
            <a:ext cx="1448904" cy="1219200"/>
          </a:xfrm>
          <a:prstGeom prst="rect">
            <a:avLst/>
          </a:prstGeom>
          <a:noFill/>
          <a:ln w="9525">
            <a:noFill/>
            <a:miter lim="800000"/>
            <a:headEnd/>
            <a:tailEnd/>
          </a:ln>
        </p:spPr>
      </p:pic>
      <p:pic>
        <p:nvPicPr>
          <p:cNvPr id="10" name="Content Placeholder 9" descr="DSCN2222.JPG"/>
          <p:cNvPicPr>
            <a:picLocks noGrp="1" noChangeAspect="1"/>
          </p:cNvPicPr>
          <p:nvPr>
            <p:ph sz="half" idx="2"/>
          </p:nvPr>
        </p:nvPicPr>
        <p:blipFill>
          <a:blip r:embed="rId4" cstate="print"/>
          <a:srcRect l="12834" r="6034"/>
          <a:stretch>
            <a:fillRect/>
          </a:stretch>
        </p:blipFill>
        <p:spPr>
          <a:xfrm rot="5400000">
            <a:off x="4557378" y="1919621"/>
            <a:ext cx="4419600" cy="4085558"/>
          </a:xfr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pPr lvl="0"/>
            <a:r>
              <a:rPr lang="en-US" b="1" dirty="0"/>
              <a:t>KMB </a:t>
            </a:r>
            <a:r>
              <a:rPr lang="en-US" b="1" dirty="0" smtClean="0"/>
              <a:t>18/28</a:t>
            </a:r>
            <a:br>
              <a:rPr lang="en-US" b="1" dirty="0" smtClean="0"/>
            </a:br>
            <a:r>
              <a:rPr lang="en-US" b="1" dirty="0" smtClean="0"/>
              <a:t> Pre-Dive Inspection</a:t>
            </a:r>
            <a:endParaRPr lang="en-US" dirty="0"/>
          </a:p>
        </p:txBody>
      </p:sp>
      <p:sp>
        <p:nvSpPr>
          <p:cNvPr id="8" name="Content Placeholder 7"/>
          <p:cNvSpPr>
            <a:spLocks noGrp="1"/>
          </p:cNvSpPr>
          <p:nvPr>
            <p:ph idx="1"/>
          </p:nvPr>
        </p:nvSpPr>
        <p:spPr/>
        <p:txBody>
          <a:bodyPr>
            <a:normAutofit/>
          </a:bodyPr>
          <a:lstStyle/>
          <a:p>
            <a:r>
              <a:rPr lang="en-US" dirty="0" smtClean="0"/>
              <a:t>Demand Regulator: cover assembly should not be dented and the purge button must work</a:t>
            </a:r>
          </a:p>
          <a:p>
            <a:endParaRPr lang="en-US" dirty="0" smtClean="0"/>
          </a:p>
          <a:p>
            <a:r>
              <a:rPr lang="en-US" dirty="0" smtClean="0"/>
              <a:t>Bent tube: no dents or kinks in the assembly</a:t>
            </a:r>
          </a:p>
          <a:p>
            <a:pPr>
              <a:buNone/>
            </a:pPr>
            <a:endParaRPr lang="en-US" dirty="0" smtClean="0"/>
          </a:p>
          <a:p>
            <a:r>
              <a:rPr lang="en-US" dirty="0" smtClean="0"/>
              <a:t>Face port: must be in good condition</a:t>
            </a:r>
          </a:p>
          <a:p>
            <a:endParaRPr lang="en-US" dirty="0" smtClean="0"/>
          </a:p>
          <a:p>
            <a:endParaRPr lang="en-US" dirty="0"/>
          </a:p>
        </p:txBody>
      </p:sp>
      <p:pic>
        <p:nvPicPr>
          <p:cNvPr id="6" name="Picture 2"/>
          <p:cNvPicPr>
            <a:picLocks noChangeAspect="1" noChangeArrowheads="1"/>
          </p:cNvPicPr>
          <p:nvPr/>
        </p:nvPicPr>
        <p:blipFill>
          <a:blip r:embed="rId2" cstate="print"/>
          <a:srcRect/>
          <a:stretch>
            <a:fillRect/>
          </a:stretch>
        </p:blipFill>
        <p:spPr bwMode="auto">
          <a:xfrm>
            <a:off x="0" y="0"/>
            <a:ext cx="1143000" cy="1143000"/>
          </a:xfrm>
          <a:prstGeom prst="rect">
            <a:avLst/>
          </a:prstGeom>
          <a:noFill/>
          <a:ln w="9525">
            <a:noFill/>
            <a:miter lim="800000"/>
            <a:headEnd/>
            <a:tailEnd/>
          </a:ln>
        </p:spPr>
      </p:pic>
      <p:pic>
        <p:nvPicPr>
          <p:cNvPr id="7" name="Picture 2"/>
          <p:cNvPicPr>
            <a:picLocks noChangeAspect="1" noChangeArrowheads="1"/>
          </p:cNvPicPr>
          <p:nvPr/>
        </p:nvPicPr>
        <p:blipFill>
          <a:blip r:embed="rId3" cstate="print"/>
          <a:srcRect/>
          <a:stretch>
            <a:fillRect/>
          </a:stretch>
        </p:blipFill>
        <p:spPr bwMode="auto">
          <a:xfrm>
            <a:off x="7695096" y="1"/>
            <a:ext cx="1448904" cy="1219200"/>
          </a:xfrm>
          <a:prstGeom prst="rect">
            <a:avLst/>
          </a:prstGeom>
          <a:noFill/>
          <a:ln w="9525">
            <a:noFill/>
            <a:miter lim="800000"/>
            <a:headEnd/>
            <a:tailEnd/>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cstate="print"/>
          <a:srcRect/>
          <a:stretch>
            <a:fillRect/>
          </a:stretch>
        </p:blipFill>
        <p:spPr bwMode="auto">
          <a:xfrm>
            <a:off x="0" y="0"/>
            <a:ext cx="990600" cy="990600"/>
          </a:xfrm>
          <a:prstGeom prst="rect">
            <a:avLst/>
          </a:prstGeom>
          <a:noFill/>
          <a:ln w="9525">
            <a:noFill/>
            <a:miter lim="800000"/>
            <a:headEnd/>
            <a:tailEnd/>
          </a:ln>
        </p:spPr>
      </p:pic>
      <p:pic>
        <p:nvPicPr>
          <p:cNvPr id="3" name="Picture 2"/>
          <p:cNvPicPr>
            <a:picLocks noChangeAspect="1" noChangeArrowheads="1"/>
          </p:cNvPicPr>
          <p:nvPr/>
        </p:nvPicPr>
        <p:blipFill>
          <a:blip r:embed="rId3" cstate="print"/>
          <a:srcRect/>
          <a:stretch>
            <a:fillRect/>
          </a:stretch>
        </p:blipFill>
        <p:spPr bwMode="auto">
          <a:xfrm>
            <a:off x="7876209" y="1"/>
            <a:ext cx="1267790" cy="1066799"/>
          </a:xfrm>
          <a:prstGeom prst="rect">
            <a:avLst/>
          </a:prstGeom>
          <a:noFill/>
          <a:ln w="9525">
            <a:noFill/>
            <a:miter lim="800000"/>
            <a:headEnd/>
            <a:tailEnd/>
          </a:ln>
        </p:spPr>
      </p:pic>
      <p:sp>
        <p:nvSpPr>
          <p:cNvPr id="7" name="Title 6"/>
          <p:cNvSpPr>
            <a:spLocks noGrp="1"/>
          </p:cNvSpPr>
          <p:nvPr>
            <p:ph type="title"/>
          </p:nvPr>
        </p:nvSpPr>
        <p:spPr/>
        <p:txBody>
          <a:bodyPr>
            <a:normAutofit/>
          </a:bodyPr>
          <a:lstStyle/>
          <a:p>
            <a:r>
              <a:rPr lang="en-US" sz="2000" b="1" dirty="0" smtClean="0"/>
              <a:t>KIRBY MORGAN DIVE SYSTEMS INCORPORATED</a:t>
            </a:r>
            <a:br>
              <a:rPr lang="en-US" sz="2000" b="1" dirty="0" smtClean="0"/>
            </a:br>
            <a:r>
              <a:rPr lang="en-US" sz="2000" b="1" dirty="0" smtClean="0"/>
              <a:t> MAINTENANCE AND REPAIR</a:t>
            </a:r>
            <a:r>
              <a:rPr lang="en-US" sz="2000" dirty="0" smtClean="0"/>
              <a:t/>
            </a:r>
            <a:br>
              <a:rPr lang="en-US" sz="2000" dirty="0" smtClean="0"/>
            </a:br>
            <a:r>
              <a:rPr lang="en-US" sz="2000" b="1" dirty="0" smtClean="0"/>
              <a:t>TECHNICIAN TRAINING </a:t>
            </a:r>
            <a:endParaRPr lang="en-US" sz="2000" dirty="0"/>
          </a:p>
        </p:txBody>
      </p:sp>
      <p:sp>
        <p:nvSpPr>
          <p:cNvPr id="8" name="Content Placeholder 7"/>
          <p:cNvSpPr>
            <a:spLocks noGrp="1"/>
          </p:cNvSpPr>
          <p:nvPr>
            <p:ph idx="1"/>
          </p:nvPr>
        </p:nvSpPr>
        <p:spPr>
          <a:xfrm>
            <a:off x="457200" y="1600200"/>
            <a:ext cx="8229600" cy="4953000"/>
          </a:xfrm>
        </p:spPr>
        <p:txBody>
          <a:bodyPr>
            <a:normAutofit fontScale="40000" lnSpcReduction="20000"/>
          </a:bodyPr>
          <a:lstStyle/>
          <a:p>
            <a:pPr algn="ctr">
              <a:buNone/>
            </a:pPr>
            <a:r>
              <a:rPr lang="en-US" sz="4200" dirty="0" smtClean="0"/>
              <a:t>Only selected Dive Lab trained Technicians are authorized to teach the Technicians Course.</a:t>
            </a:r>
          </a:p>
          <a:p>
            <a:pPr algn="ctr">
              <a:buNone/>
            </a:pPr>
            <a:endParaRPr lang="en-US" sz="4200" dirty="0" smtClean="0"/>
          </a:p>
          <a:p>
            <a:pPr algn="ctr">
              <a:buNone/>
            </a:pPr>
            <a:r>
              <a:rPr lang="en-US" sz="4200" dirty="0" smtClean="0"/>
              <a:t>Only Dive Lab authorized Technicians may teach the KMDSI Operator/User Course.</a:t>
            </a:r>
          </a:p>
          <a:p>
            <a:pPr algn="ctr">
              <a:buNone/>
            </a:pPr>
            <a:r>
              <a:rPr lang="en-US" sz="4200" dirty="0" smtClean="0"/>
              <a:t>Course curriculum must be presented within the guidelines set-up in the repair technician’s guide and slide show.</a:t>
            </a:r>
          </a:p>
          <a:p>
            <a:pPr algn="ctr">
              <a:buNone/>
            </a:pPr>
            <a:r>
              <a:rPr lang="en-US" dirty="0" smtClean="0"/>
              <a:t> </a:t>
            </a:r>
          </a:p>
          <a:p>
            <a:pPr algn="ctr">
              <a:buNone/>
            </a:pPr>
            <a:r>
              <a:rPr lang="en-US" dirty="0" smtClean="0"/>
              <a:t>  Kirby Morgan, SuperLite, Band Mask, KMB Band Mask, EXO, SuperMask, SuperFlow, and Rex are all registered trademarks of Kirby Morgan Dive Systems, Inc.  Use of these terms to describe products that are not manufactured by KMDSI is not permitted without written permission from KMDSI.</a:t>
            </a:r>
          </a:p>
          <a:p>
            <a:pPr algn="ctr">
              <a:buNone/>
            </a:pPr>
            <a:r>
              <a:rPr lang="en-US" dirty="0" smtClean="0"/>
              <a:t>© Copyright 1970-2009 Kirby Morgan Dive Systems, Inc.  All rights reserved.  This manual is made available for the express use of owner of this Kirby Morgan product.  No part of this manual may be reproduced, stored in any retrieval system, or transmitted, or used in any form or by any means, whether graphic, electronic, mechanical, photocopy, or otherwise by technology known or unknown, without the prior written permission of Kirby Morgan Dive Systems, Inc.</a:t>
            </a:r>
          </a:p>
          <a:p>
            <a:pPr algn="ctr">
              <a:buNone/>
            </a:pPr>
            <a:r>
              <a:rPr lang="en-US" dirty="0" smtClean="0"/>
              <a:t>THIS SLIDE SHOW IS FOR THE USE OF KIRBY MORGAN CUSTOMERS AND USERS OF KIRBY MORGAN DIVING EQUIPMENT ONLY.  IT IS FREE OF CHARGE FROM OUR WEB SITES FOR THAT USE ONLY UNTIL FURTHER NOTICE</a:t>
            </a:r>
            <a:r>
              <a:rPr lang="en-US" b="1" dirty="0" smtClean="0"/>
              <a:t>. </a:t>
            </a:r>
            <a:r>
              <a:rPr lang="en-US" dirty="0" smtClean="0"/>
              <a:t>This material may  not be reproduced for resale or given to unauthorized organizations or persons.  </a:t>
            </a:r>
            <a:r>
              <a:rPr lang="en-US" b="1" dirty="0" smtClean="0"/>
              <a:t>THIS MATERIAL MAY NOT BE CHANGED OR MODIFIED WITHOUT WRITTEN PERMISSION. </a:t>
            </a:r>
          </a:p>
          <a:p>
            <a:pPr algn="ctr">
              <a:buNone/>
            </a:pPr>
            <a:endParaRPr lang="en-US" b="1" dirty="0" smtClean="0"/>
          </a:p>
          <a:p>
            <a:pPr algn="ctr">
              <a:buNone/>
            </a:pPr>
            <a:r>
              <a:rPr lang="en-US" i="1" dirty="0" smtClean="0"/>
              <a:t>Prepared by Dive Lab®, Inc.  1415 Moylan Road, Panama City Beach, FL  32407  USA</a:t>
            </a:r>
            <a:endParaRPr lang="en-US" dirty="0" smtClean="0"/>
          </a:p>
          <a:p>
            <a:pPr algn="ctr">
              <a:buNone/>
            </a:pPr>
            <a:r>
              <a:rPr lang="en-US" i="1" dirty="0" smtClean="0"/>
              <a:t>Telephone: (850) 235-2715  Web Site:  </a:t>
            </a:r>
            <a:r>
              <a:rPr lang="en-US" i="1" u="sng" dirty="0" smtClean="0">
                <a:hlinkClick r:id="rId4"/>
              </a:rPr>
              <a:t>www.divelab.com</a:t>
            </a:r>
            <a:r>
              <a:rPr lang="en-US" i="1" dirty="0" smtClean="0"/>
              <a:t>  E-Mail:  </a:t>
            </a:r>
            <a:r>
              <a:rPr lang="en-US" i="1" u="sng" dirty="0" smtClean="0">
                <a:hlinkClick r:id="rId5"/>
              </a:rPr>
              <a:t>divelab@aol..com</a:t>
            </a:r>
            <a:endParaRPr lang="en-US" dirty="0" smtClean="0"/>
          </a:p>
          <a:p>
            <a:pPr algn="ctr">
              <a:buNone/>
            </a:pPr>
            <a:r>
              <a:rPr lang="en-US" i="1" dirty="0" smtClean="0"/>
              <a:t>Document #TechTrnG 03101</a:t>
            </a:r>
            <a:endParaRPr lang="en-US" dirty="0" smtClean="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pPr lvl="0"/>
            <a:r>
              <a:rPr lang="en-US" b="1" dirty="0"/>
              <a:t>KMB </a:t>
            </a:r>
            <a:r>
              <a:rPr lang="en-US" b="1" dirty="0" smtClean="0"/>
              <a:t>18/28</a:t>
            </a:r>
            <a:br>
              <a:rPr lang="en-US" b="1" dirty="0" smtClean="0"/>
            </a:br>
            <a:r>
              <a:rPr lang="en-US" b="1" dirty="0" smtClean="0"/>
              <a:t> Pre-Dive Inspection</a:t>
            </a:r>
            <a:endParaRPr lang="en-US" dirty="0"/>
          </a:p>
        </p:txBody>
      </p:sp>
      <p:sp>
        <p:nvSpPr>
          <p:cNvPr id="8" name="Content Placeholder 7"/>
          <p:cNvSpPr>
            <a:spLocks noGrp="1"/>
          </p:cNvSpPr>
          <p:nvPr>
            <p:ph sz="half" idx="1"/>
          </p:nvPr>
        </p:nvSpPr>
        <p:spPr/>
        <p:txBody>
          <a:bodyPr>
            <a:normAutofit/>
          </a:bodyPr>
          <a:lstStyle/>
          <a:p>
            <a:endParaRPr lang="en-US" dirty="0" smtClean="0"/>
          </a:p>
          <a:p>
            <a:r>
              <a:rPr lang="en-US" dirty="0" smtClean="0"/>
              <a:t>Spider must be in good condition</a:t>
            </a:r>
          </a:p>
          <a:p>
            <a:endParaRPr lang="en-US" dirty="0" smtClean="0"/>
          </a:p>
          <a:p>
            <a:r>
              <a:rPr lang="en-US" dirty="0" smtClean="0"/>
              <a:t>Rubber must not be torn or cracked</a:t>
            </a:r>
          </a:p>
          <a:p>
            <a:endParaRPr lang="en-US" dirty="0" smtClean="0"/>
          </a:p>
          <a:p>
            <a:r>
              <a:rPr lang="en-US" dirty="0" smtClean="0"/>
              <a:t>All five legs present</a:t>
            </a:r>
          </a:p>
          <a:p>
            <a:pPr>
              <a:buNone/>
            </a:pPr>
            <a:endParaRPr lang="en-US" dirty="0" smtClean="0"/>
          </a:p>
        </p:txBody>
      </p:sp>
      <p:pic>
        <p:nvPicPr>
          <p:cNvPr id="10" name="Content Placeholder 9" descr="DSCN2151.JPG"/>
          <p:cNvPicPr>
            <a:picLocks noGrp="1" noChangeAspect="1"/>
          </p:cNvPicPr>
          <p:nvPr>
            <p:ph sz="half" idx="2"/>
          </p:nvPr>
        </p:nvPicPr>
        <p:blipFill>
          <a:blip r:embed="rId2" cstate="print"/>
          <a:srcRect l="15094" t="5477" r="5660"/>
          <a:stretch>
            <a:fillRect/>
          </a:stretch>
        </p:blipFill>
        <p:spPr>
          <a:xfrm>
            <a:off x="4953000" y="2238432"/>
            <a:ext cx="3886200" cy="3476568"/>
          </a:xfrm>
        </p:spPr>
      </p:pic>
      <p:pic>
        <p:nvPicPr>
          <p:cNvPr id="6" name="Picture 2"/>
          <p:cNvPicPr>
            <a:picLocks noChangeAspect="1" noChangeArrowheads="1"/>
          </p:cNvPicPr>
          <p:nvPr/>
        </p:nvPicPr>
        <p:blipFill>
          <a:blip r:embed="rId3" cstate="print"/>
          <a:srcRect/>
          <a:stretch>
            <a:fillRect/>
          </a:stretch>
        </p:blipFill>
        <p:spPr bwMode="auto">
          <a:xfrm>
            <a:off x="0" y="0"/>
            <a:ext cx="1143000" cy="1143000"/>
          </a:xfrm>
          <a:prstGeom prst="rect">
            <a:avLst/>
          </a:prstGeom>
          <a:noFill/>
          <a:ln w="9525">
            <a:noFill/>
            <a:miter lim="800000"/>
            <a:headEnd/>
            <a:tailEnd/>
          </a:ln>
        </p:spPr>
      </p:pic>
      <p:pic>
        <p:nvPicPr>
          <p:cNvPr id="7" name="Picture 2"/>
          <p:cNvPicPr>
            <a:picLocks noChangeAspect="1" noChangeArrowheads="1"/>
          </p:cNvPicPr>
          <p:nvPr/>
        </p:nvPicPr>
        <p:blipFill>
          <a:blip r:embed="rId4" cstate="print"/>
          <a:srcRect/>
          <a:stretch>
            <a:fillRect/>
          </a:stretch>
        </p:blipFill>
        <p:spPr bwMode="auto">
          <a:xfrm>
            <a:off x="7695096" y="1"/>
            <a:ext cx="1448904" cy="1219200"/>
          </a:xfrm>
          <a:prstGeom prst="rect">
            <a:avLst/>
          </a:prstGeom>
          <a:noFill/>
          <a:ln w="9525">
            <a:noFill/>
            <a:miter lim="800000"/>
            <a:headEnd/>
            <a:tailEnd/>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p:cNvPicPr>
            <a:picLocks noChangeAspect="1" noChangeArrowheads="1"/>
          </p:cNvPicPr>
          <p:nvPr/>
        </p:nvPicPr>
        <p:blipFill>
          <a:blip r:embed="rId2" cstate="print"/>
          <a:srcRect/>
          <a:stretch>
            <a:fillRect/>
          </a:stretch>
        </p:blipFill>
        <p:spPr bwMode="auto">
          <a:xfrm>
            <a:off x="0" y="0"/>
            <a:ext cx="1143000" cy="1143000"/>
          </a:xfrm>
          <a:prstGeom prst="rect">
            <a:avLst/>
          </a:prstGeom>
          <a:noFill/>
          <a:ln w="9525">
            <a:noFill/>
            <a:miter lim="800000"/>
            <a:headEnd/>
            <a:tailEnd/>
          </a:ln>
        </p:spPr>
      </p:pic>
      <p:pic>
        <p:nvPicPr>
          <p:cNvPr id="8" name="Picture 2"/>
          <p:cNvPicPr>
            <a:picLocks noChangeAspect="1" noChangeArrowheads="1"/>
          </p:cNvPicPr>
          <p:nvPr/>
        </p:nvPicPr>
        <p:blipFill>
          <a:blip r:embed="rId3" cstate="print"/>
          <a:srcRect/>
          <a:stretch>
            <a:fillRect/>
          </a:stretch>
        </p:blipFill>
        <p:spPr bwMode="auto">
          <a:xfrm>
            <a:off x="7695096" y="1"/>
            <a:ext cx="1448904" cy="1219200"/>
          </a:xfrm>
          <a:prstGeom prst="rect">
            <a:avLst/>
          </a:prstGeom>
          <a:noFill/>
          <a:ln w="9525">
            <a:noFill/>
            <a:miter lim="800000"/>
            <a:headEnd/>
            <a:tailEnd/>
          </a:ln>
        </p:spPr>
      </p:pic>
      <p:sp>
        <p:nvSpPr>
          <p:cNvPr id="9" name="Title 8"/>
          <p:cNvSpPr>
            <a:spLocks noGrp="1"/>
          </p:cNvSpPr>
          <p:nvPr>
            <p:ph type="title"/>
          </p:nvPr>
        </p:nvSpPr>
        <p:spPr/>
        <p:txBody>
          <a:bodyPr>
            <a:noAutofit/>
          </a:bodyPr>
          <a:lstStyle/>
          <a:p>
            <a:r>
              <a:rPr lang="en-US" sz="3600" b="1" dirty="0"/>
              <a:t>KMB 18/28 </a:t>
            </a:r>
            <a:r>
              <a:rPr lang="en-US" sz="3600" b="1" u="sng" dirty="0"/>
              <a:t/>
            </a:r>
            <a:br>
              <a:rPr lang="en-US" sz="3600" b="1" u="sng" dirty="0"/>
            </a:br>
            <a:r>
              <a:rPr lang="en-US" sz="3600" b="1" dirty="0" smtClean="0"/>
              <a:t>Pre-Dive Inspection </a:t>
            </a:r>
            <a:endParaRPr lang="en-US" sz="3600" dirty="0"/>
          </a:p>
        </p:txBody>
      </p:sp>
      <p:sp>
        <p:nvSpPr>
          <p:cNvPr id="10" name="Content Placeholder 9"/>
          <p:cNvSpPr>
            <a:spLocks noGrp="1"/>
          </p:cNvSpPr>
          <p:nvPr>
            <p:ph sz="half" idx="1"/>
          </p:nvPr>
        </p:nvSpPr>
        <p:spPr/>
        <p:txBody>
          <a:bodyPr>
            <a:normAutofit/>
          </a:bodyPr>
          <a:lstStyle/>
          <a:p>
            <a:endParaRPr lang="en-US" dirty="0" smtClean="0"/>
          </a:p>
          <a:p>
            <a:endParaRPr lang="en-US" dirty="0" smtClean="0"/>
          </a:p>
          <a:p>
            <a:r>
              <a:rPr lang="en-US" dirty="0" smtClean="0"/>
              <a:t>Loosen band screws</a:t>
            </a:r>
          </a:p>
          <a:p>
            <a:endParaRPr lang="en-US" dirty="0" smtClean="0"/>
          </a:p>
          <a:p>
            <a:r>
              <a:rPr lang="en-US" dirty="0" smtClean="0"/>
              <a:t>Loosen band keeper screws (if installed)</a:t>
            </a:r>
            <a:endParaRPr lang="en-US" dirty="0"/>
          </a:p>
        </p:txBody>
      </p:sp>
      <p:pic>
        <p:nvPicPr>
          <p:cNvPr id="13" name="Content Placeholder 12" descr="DSCN2257.JPG"/>
          <p:cNvPicPr>
            <a:picLocks noGrp="1" noChangeAspect="1"/>
          </p:cNvPicPr>
          <p:nvPr>
            <p:ph sz="half" idx="2"/>
          </p:nvPr>
        </p:nvPicPr>
        <p:blipFill>
          <a:blip r:embed="rId4" cstate="print"/>
          <a:srcRect l="10947"/>
          <a:stretch>
            <a:fillRect/>
          </a:stretch>
        </p:blipFill>
        <p:spPr>
          <a:xfrm rot="5400000">
            <a:off x="4276985" y="2082268"/>
            <a:ext cx="4704830" cy="3962400"/>
          </a:xfr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p:cNvPicPr>
            <a:picLocks noChangeAspect="1" noChangeArrowheads="1"/>
          </p:cNvPicPr>
          <p:nvPr/>
        </p:nvPicPr>
        <p:blipFill>
          <a:blip r:embed="rId2" cstate="print"/>
          <a:srcRect/>
          <a:stretch>
            <a:fillRect/>
          </a:stretch>
        </p:blipFill>
        <p:spPr bwMode="auto">
          <a:xfrm>
            <a:off x="0" y="0"/>
            <a:ext cx="1143000" cy="1143000"/>
          </a:xfrm>
          <a:prstGeom prst="rect">
            <a:avLst/>
          </a:prstGeom>
          <a:noFill/>
          <a:ln w="9525">
            <a:noFill/>
            <a:miter lim="800000"/>
            <a:headEnd/>
            <a:tailEnd/>
          </a:ln>
        </p:spPr>
      </p:pic>
      <p:pic>
        <p:nvPicPr>
          <p:cNvPr id="8" name="Picture 2"/>
          <p:cNvPicPr>
            <a:picLocks noChangeAspect="1" noChangeArrowheads="1"/>
          </p:cNvPicPr>
          <p:nvPr/>
        </p:nvPicPr>
        <p:blipFill>
          <a:blip r:embed="rId3" cstate="print"/>
          <a:srcRect/>
          <a:stretch>
            <a:fillRect/>
          </a:stretch>
        </p:blipFill>
        <p:spPr bwMode="auto">
          <a:xfrm>
            <a:off x="7695096" y="1"/>
            <a:ext cx="1448904" cy="1219200"/>
          </a:xfrm>
          <a:prstGeom prst="rect">
            <a:avLst/>
          </a:prstGeom>
          <a:noFill/>
          <a:ln w="9525">
            <a:noFill/>
            <a:miter lim="800000"/>
            <a:headEnd/>
            <a:tailEnd/>
          </a:ln>
        </p:spPr>
      </p:pic>
      <p:sp>
        <p:nvSpPr>
          <p:cNvPr id="9" name="Title 8"/>
          <p:cNvSpPr>
            <a:spLocks noGrp="1"/>
          </p:cNvSpPr>
          <p:nvPr>
            <p:ph type="title"/>
          </p:nvPr>
        </p:nvSpPr>
        <p:spPr/>
        <p:txBody>
          <a:bodyPr>
            <a:noAutofit/>
          </a:bodyPr>
          <a:lstStyle/>
          <a:p>
            <a:r>
              <a:rPr lang="en-US" sz="3600" b="1" dirty="0"/>
              <a:t>KMB 18/28 </a:t>
            </a:r>
            <a:r>
              <a:rPr lang="en-US" sz="3600" b="1" u="sng" dirty="0"/>
              <a:t/>
            </a:r>
            <a:br>
              <a:rPr lang="en-US" sz="3600" b="1" u="sng" dirty="0"/>
            </a:br>
            <a:r>
              <a:rPr lang="en-US" sz="3600" b="1" dirty="0" smtClean="0"/>
              <a:t> Pre-Dive Inspection</a:t>
            </a:r>
            <a:endParaRPr lang="en-US" sz="3600" dirty="0"/>
          </a:p>
        </p:txBody>
      </p:sp>
      <p:sp>
        <p:nvSpPr>
          <p:cNvPr id="10" name="Content Placeholder 9"/>
          <p:cNvSpPr>
            <a:spLocks noGrp="1"/>
          </p:cNvSpPr>
          <p:nvPr>
            <p:ph sz="half" idx="1"/>
          </p:nvPr>
        </p:nvSpPr>
        <p:spPr/>
        <p:txBody>
          <a:bodyPr>
            <a:normAutofit/>
          </a:bodyPr>
          <a:lstStyle/>
          <a:p>
            <a:endParaRPr lang="en-US" dirty="0" smtClean="0"/>
          </a:p>
          <a:p>
            <a:pPr>
              <a:buNone/>
            </a:pPr>
            <a:endParaRPr lang="en-US" dirty="0" smtClean="0"/>
          </a:p>
          <a:p>
            <a:r>
              <a:rPr lang="en-US" dirty="0" smtClean="0"/>
              <a:t>Remove the Earphones from their pockets in the Hood</a:t>
            </a:r>
          </a:p>
          <a:p>
            <a:endParaRPr lang="en-US" dirty="0" smtClean="0"/>
          </a:p>
          <a:p>
            <a:endParaRPr lang="en-US" dirty="0"/>
          </a:p>
        </p:txBody>
      </p:sp>
      <p:pic>
        <p:nvPicPr>
          <p:cNvPr id="12" name="Content Placeholder 11" descr="DSCN2168.JPG"/>
          <p:cNvPicPr>
            <a:picLocks noGrp="1" noChangeAspect="1"/>
          </p:cNvPicPr>
          <p:nvPr>
            <p:ph sz="half" idx="2"/>
          </p:nvPr>
        </p:nvPicPr>
        <p:blipFill>
          <a:blip r:embed="rId4" cstate="print"/>
          <a:stretch>
            <a:fillRect/>
          </a:stretch>
        </p:blipFill>
        <p:spPr>
          <a:xfrm rot="5400000">
            <a:off x="4343400" y="2286000"/>
            <a:ext cx="4876800" cy="3657600"/>
          </a:xfr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pPr lvl="0"/>
            <a:r>
              <a:rPr lang="en-US" b="1" dirty="0"/>
              <a:t>KMB </a:t>
            </a:r>
            <a:r>
              <a:rPr lang="en-US" b="1" dirty="0" smtClean="0"/>
              <a:t>18/28</a:t>
            </a:r>
            <a:br>
              <a:rPr lang="en-US" b="1" dirty="0" smtClean="0"/>
            </a:br>
            <a:r>
              <a:rPr lang="en-US" b="1" dirty="0" smtClean="0"/>
              <a:t>Pre-Dive Inspection</a:t>
            </a:r>
            <a:endParaRPr lang="en-US" dirty="0"/>
          </a:p>
        </p:txBody>
      </p:sp>
      <p:sp>
        <p:nvSpPr>
          <p:cNvPr id="8" name="Content Placeholder 7"/>
          <p:cNvSpPr>
            <a:spLocks noGrp="1"/>
          </p:cNvSpPr>
          <p:nvPr>
            <p:ph sz="half" idx="1"/>
          </p:nvPr>
        </p:nvSpPr>
        <p:spPr/>
        <p:txBody>
          <a:bodyPr>
            <a:normAutofit fontScale="92500" lnSpcReduction="10000"/>
          </a:bodyPr>
          <a:lstStyle/>
          <a:p>
            <a:r>
              <a:rPr lang="en-US" dirty="0" smtClean="0"/>
              <a:t>Hood and Face seal: Good condition with no tears or rips, tears in the face seal can cause the regulator to free flow</a:t>
            </a:r>
          </a:p>
          <a:p>
            <a:endParaRPr lang="en-US" dirty="0" smtClean="0"/>
          </a:p>
          <a:p>
            <a:r>
              <a:rPr lang="en-US" dirty="0" smtClean="0"/>
              <a:t>Face seal must be properly glued to the hood</a:t>
            </a:r>
          </a:p>
          <a:p>
            <a:pPr>
              <a:buNone/>
            </a:pPr>
            <a:endParaRPr lang="en-US" dirty="0" smtClean="0"/>
          </a:p>
          <a:p>
            <a:r>
              <a:rPr lang="en-US" dirty="0" smtClean="0"/>
              <a:t>Lubricate zipper </a:t>
            </a:r>
          </a:p>
          <a:p>
            <a:endParaRPr lang="en-US" dirty="0" smtClean="0"/>
          </a:p>
          <a:p>
            <a:endParaRPr lang="en-US" dirty="0" smtClean="0"/>
          </a:p>
          <a:p>
            <a:endParaRPr lang="en-US" dirty="0" smtClean="0"/>
          </a:p>
          <a:p>
            <a:pPr>
              <a:buNone/>
            </a:pPr>
            <a:endParaRPr lang="en-US" dirty="0"/>
          </a:p>
        </p:txBody>
      </p:sp>
      <p:pic>
        <p:nvPicPr>
          <p:cNvPr id="6" name="Picture 2"/>
          <p:cNvPicPr>
            <a:picLocks noChangeAspect="1" noChangeArrowheads="1"/>
          </p:cNvPicPr>
          <p:nvPr/>
        </p:nvPicPr>
        <p:blipFill>
          <a:blip r:embed="rId2" cstate="print"/>
          <a:srcRect/>
          <a:stretch>
            <a:fillRect/>
          </a:stretch>
        </p:blipFill>
        <p:spPr bwMode="auto">
          <a:xfrm>
            <a:off x="0" y="0"/>
            <a:ext cx="1143000" cy="1143000"/>
          </a:xfrm>
          <a:prstGeom prst="rect">
            <a:avLst/>
          </a:prstGeom>
          <a:noFill/>
          <a:ln w="9525">
            <a:noFill/>
            <a:miter lim="800000"/>
            <a:headEnd/>
            <a:tailEnd/>
          </a:ln>
        </p:spPr>
      </p:pic>
      <p:pic>
        <p:nvPicPr>
          <p:cNvPr id="7" name="Picture 2"/>
          <p:cNvPicPr>
            <a:picLocks noChangeAspect="1" noChangeArrowheads="1"/>
          </p:cNvPicPr>
          <p:nvPr/>
        </p:nvPicPr>
        <p:blipFill>
          <a:blip r:embed="rId3" cstate="print"/>
          <a:srcRect/>
          <a:stretch>
            <a:fillRect/>
          </a:stretch>
        </p:blipFill>
        <p:spPr bwMode="auto">
          <a:xfrm>
            <a:off x="7695096" y="1"/>
            <a:ext cx="1448904" cy="1219200"/>
          </a:xfrm>
          <a:prstGeom prst="rect">
            <a:avLst/>
          </a:prstGeom>
          <a:noFill/>
          <a:ln w="9525">
            <a:noFill/>
            <a:miter lim="800000"/>
            <a:headEnd/>
            <a:tailEnd/>
          </a:ln>
        </p:spPr>
      </p:pic>
      <p:pic>
        <p:nvPicPr>
          <p:cNvPr id="10" name="Content Placeholder 9" descr="DSCN2156.JPG"/>
          <p:cNvPicPr>
            <a:picLocks noGrp="1" noChangeAspect="1"/>
          </p:cNvPicPr>
          <p:nvPr>
            <p:ph sz="half" idx="2"/>
          </p:nvPr>
        </p:nvPicPr>
        <p:blipFill>
          <a:blip r:embed="rId4" cstate="print"/>
          <a:srcRect l="6226" t="11786" r="6226"/>
          <a:stretch>
            <a:fillRect/>
          </a:stretch>
        </p:blipFill>
        <p:spPr>
          <a:xfrm>
            <a:off x="4953000" y="1519360"/>
            <a:ext cx="3429000" cy="4606803"/>
          </a:xfrm>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p:cNvPicPr>
            <a:picLocks noChangeAspect="1" noChangeArrowheads="1"/>
          </p:cNvPicPr>
          <p:nvPr/>
        </p:nvPicPr>
        <p:blipFill>
          <a:blip r:embed="rId2" cstate="print"/>
          <a:srcRect/>
          <a:stretch>
            <a:fillRect/>
          </a:stretch>
        </p:blipFill>
        <p:spPr bwMode="auto">
          <a:xfrm>
            <a:off x="0" y="0"/>
            <a:ext cx="1143000" cy="1143000"/>
          </a:xfrm>
          <a:prstGeom prst="rect">
            <a:avLst/>
          </a:prstGeom>
          <a:noFill/>
          <a:ln w="9525">
            <a:noFill/>
            <a:miter lim="800000"/>
            <a:headEnd/>
            <a:tailEnd/>
          </a:ln>
        </p:spPr>
      </p:pic>
      <p:pic>
        <p:nvPicPr>
          <p:cNvPr id="8" name="Picture 2"/>
          <p:cNvPicPr>
            <a:picLocks noChangeAspect="1" noChangeArrowheads="1"/>
          </p:cNvPicPr>
          <p:nvPr/>
        </p:nvPicPr>
        <p:blipFill>
          <a:blip r:embed="rId3" cstate="print"/>
          <a:srcRect/>
          <a:stretch>
            <a:fillRect/>
          </a:stretch>
        </p:blipFill>
        <p:spPr bwMode="auto">
          <a:xfrm>
            <a:off x="7695096" y="1"/>
            <a:ext cx="1448904" cy="1219200"/>
          </a:xfrm>
          <a:prstGeom prst="rect">
            <a:avLst/>
          </a:prstGeom>
          <a:noFill/>
          <a:ln w="9525">
            <a:noFill/>
            <a:miter lim="800000"/>
            <a:headEnd/>
            <a:tailEnd/>
          </a:ln>
        </p:spPr>
      </p:pic>
      <p:sp>
        <p:nvSpPr>
          <p:cNvPr id="9" name="Title 8"/>
          <p:cNvSpPr>
            <a:spLocks noGrp="1"/>
          </p:cNvSpPr>
          <p:nvPr>
            <p:ph type="title"/>
          </p:nvPr>
        </p:nvSpPr>
        <p:spPr>
          <a:xfrm>
            <a:off x="457200" y="76200"/>
            <a:ext cx="8229600" cy="1143000"/>
          </a:xfrm>
        </p:spPr>
        <p:txBody>
          <a:bodyPr>
            <a:noAutofit/>
          </a:bodyPr>
          <a:lstStyle/>
          <a:p>
            <a:r>
              <a:rPr lang="en-US" sz="3600" b="1" dirty="0"/>
              <a:t>KMB 18/28 </a:t>
            </a:r>
            <a:r>
              <a:rPr lang="en-US" sz="3600" b="1" u="sng" dirty="0"/>
              <a:t/>
            </a:r>
            <a:br>
              <a:rPr lang="en-US" sz="3600" b="1" u="sng" dirty="0"/>
            </a:br>
            <a:r>
              <a:rPr lang="en-US" sz="3600" b="1" dirty="0" smtClean="0"/>
              <a:t>Pre-Dive Inspection</a:t>
            </a:r>
            <a:endParaRPr lang="en-US" sz="3600" dirty="0"/>
          </a:p>
        </p:txBody>
      </p:sp>
      <p:sp>
        <p:nvSpPr>
          <p:cNvPr id="10" name="Content Placeholder 9"/>
          <p:cNvSpPr>
            <a:spLocks noGrp="1"/>
          </p:cNvSpPr>
          <p:nvPr>
            <p:ph sz="half" idx="1"/>
          </p:nvPr>
        </p:nvSpPr>
        <p:spPr/>
        <p:txBody>
          <a:bodyPr>
            <a:normAutofit fontScale="92500"/>
          </a:bodyPr>
          <a:lstStyle/>
          <a:p>
            <a:r>
              <a:rPr lang="en-US" dirty="0" smtClean="0"/>
              <a:t>Visually inspect all metal parts of the Band Assembly and band keeper components, including the Band Screws, for damage</a:t>
            </a:r>
          </a:p>
          <a:p>
            <a:endParaRPr lang="en-US" dirty="0" smtClean="0"/>
          </a:p>
          <a:p>
            <a:r>
              <a:rPr lang="en-US" dirty="0" smtClean="0"/>
              <a:t>Replace if necessary</a:t>
            </a:r>
          </a:p>
          <a:p>
            <a:endParaRPr lang="en-US" dirty="0" smtClean="0"/>
          </a:p>
          <a:p>
            <a:r>
              <a:rPr lang="en-US" dirty="0" smtClean="0"/>
              <a:t>Guidance O &amp; M Manual</a:t>
            </a:r>
          </a:p>
          <a:p>
            <a:endParaRPr lang="en-US" dirty="0" smtClean="0"/>
          </a:p>
          <a:p>
            <a:pPr>
              <a:buNone/>
            </a:pPr>
            <a:endParaRPr lang="en-US" dirty="0" smtClean="0"/>
          </a:p>
          <a:p>
            <a:endParaRPr lang="en-US" dirty="0" smtClean="0"/>
          </a:p>
          <a:p>
            <a:endParaRPr lang="en-US" dirty="0"/>
          </a:p>
        </p:txBody>
      </p:sp>
      <p:pic>
        <p:nvPicPr>
          <p:cNvPr id="13" name="Content Placeholder 12" descr="DSCN2353.JPG"/>
          <p:cNvPicPr>
            <a:picLocks noGrp="1" noChangeAspect="1"/>
          </p:cNvPicPr>
          <p:nvPr>
            <p:ph sz="half" idx="2"/>
          </p:nvPr>
        </p:nvPicPr>
        <p:blipFill>
          <a:blip r:embed="rId4" cstate="print"/>
          <a:srcRect l="14721" r="9807"/>
          <a:stretch>
            <a:fillRect/>
          </a:stretch>
        </p:blipFill>
        <p:spPr>
          <a:xfrm rot="5400000">
            <a:off x="4558425" y="1766175"/>
            <a:ext cx="4343402" cy="4316253"/>
          </a:xfrm>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p:cNvPicPr>
            <a:picLocks noChangeAspect="1" noChangeArrowheads="1"/>
          </p:cNvPicPr>
          <p:nvPr/>
        </p:nvPicPr>
        <p:blipFill>
          <a:blip r:embed="rId2" cstate="print"/>
          <a:srcRect/>
          <a:stretch>
            <a:fillRect/>
          </a:stretch>
        </p:blipFill>
        <p:spPr bwMode="auto">
          <a:xfrm>
            <a:off x="0" y="0"/>
            <a:ext cx="1143000" cy="1143000"/>
          </a:xfrm>
          <a:prstGeom prst="rect">
            <a:avLst/>
          </a:prstGeom>
          <a:noFill/>
          <a:ln w="9525">
            <a:noFill/>
            <a:miter lim="800000"/>
            <a:headEnd/>
            <a:tailEnd/>
          </a:ln>
        </p:spPr>
      </p:pic>
      <p:pic>
        <p:nvPicPr>
          <p:cNvPr id="8" name="Picture 2"/>
          <p:cNvPicPr>
            <a:picLocks noChangeAspect="1" noChangeArrowheads="1"/>
          </p:cNvPicPr>
          <p:nvPr/>
        </p:nvPicPr>
        <p:blipFill>
          <a:blip r:embed="rId3" cstate="print"/>
          <a:srcRect/>
          <a:stretch>
            <a:fillRect/>
          </a:stretch>
        </p:blipFill>
        <p:spPr bwMode="auto">
          <a:xfrm>
            <a:off x="7695096" y="1"/>
            <a:ext cx="1448904" cy="1219200"/>
          </a:xfrm>
          <a:prstGeom prst="rect">
            <a:avLst/>
          </a:prstGeom>
          <a:noFill/>
          <a:ln w="9525">
            <a:noFill/>
            <a:miter lim="800000"/>
            <a:headEnd/>
            <a:tailEnd/>
          </a:ln>
        </p:spPr>
      </p:pic>
      <p:sp>
        <p:nvSpPr>
          <p:cNvPr id="9" name="Title 8"/>
          <p:cNvSpPr>
            <a:spLocks noGrp="1"/>
          </p:cNvSpPr>
          <p:nvPr>
            <p:ph type="title"/>
          </p:nvPr>
        </p:nvSpPr>
        <p:spPr/>
        <p:txBody>
          <a:bodyPr>
            <a:noAutofit/>
          </a:bodyPr>
          <a:lstStyle/>
          <a:p>
            <a:r>
              <a:rPr lang="en-US" sz="3600" b="1" dirty="0" smtClean="0"/>
              <a:t>KMB </a:t>
            </a:r>
            <a:r>
              <a:rPr lang="en-US" sz="3600" b="1" dirty="0"/>
              <a:t>18/28 </a:t>
            </a:r>
            <a:r>
              <a:rPr lang="en-US" sz="3600" b="1" u="sng" dirty="0"/>
              <a:t/>
            </a:r>
            <a:br>
              <a:rPr lang="en-US" sz="3600" b="1" u="sng" dirty="0"/>
            </a:br>
            <a:r>
              <a:rPr lang="en-US" sz="3600" b="1" dirty="0" smtClean="0"/>
              <a:t>  Pre-Dive Inspection</a:t>
            </a:r>
            <a:endParaRPr lang="en-US" sz="3600" b="1" dirty="0"/>
          </a:p>
        </p:txBody>
      </p:sp>
      <p:sp>
        <p:nvSpPr>
          <p:cNvPr id="10" name="Content Placeholder 9"/>
          <p:cNvSpPr>
            <a:spLocks noGrp="1"/>
          </p:cNvSpPr>
          <p:nvPr>
            <p:ph sz="half" idx="1"/>
          </p:nvPr>
        </p:nvSpPr>
        <p:spPr>
          <a:xfrm>
            <a:off x="457200" y="2103437"/>
            <a:ext cx="4038600" cy="4525963"/>
          </a:xfrm>
        </p:spPr>
        <p:txBody>
          <a:bodyPr>
            <a:normAutofit/>
          </a:bodyPr>
          <a:lstStyle/>
          <a:p>
            <a:r>
              <a:rPr lang="en-US" dirty="0" smtClean="0"/>
              <a:t>Visually inspect mask exterior and interior</a:t>
            </a:r>
          </a:p>
          <a:p>
            <a:r>
              <a:rPr lang="en-US" dirty="0" smtClean="0"/>
              <a:t>Loose or missing fasteners</a:t>
            </a:r>
          </a:p>
          <a:p>
            <a:r>
              <a:rPr lang="en-US" dirty="0" smtClean="0"/>
              <a:t>Obvious signs of damage</a:t>
            </a:r>
          </a:p>
          <a:p>
            <a:r>
              <a:rPr lang="en-US" dirty="0" smtClean="0"/>
              <a:t>Cracks, gouges, and/or depressions</a:t>
            </a:r>
            <a:endParaRPr lang="en-US" dirty="0"/>
          </a:p>
        </p:txBody>
      </p:sp>
      <p:pic>
        <p:nvPicPr>
          <p:cNvPr id="12" name="Content Placeholder 11" descr="DSCN2365.JPG"/>
          <p:cNvPicPr>
            <a:picLocks noGrp="1" noChangeAspect="1"/>
          </p:cNvPicPr>
          <p:nvPr>
            <p:ph sz="half" idx="2"/>
          </p:nvPr>
        </p:nvPicPr>
        <p:blipFill>
          <a:blip r:embed="rId4" cstate="print"/>
          <a:srcRect l="7547" b="11504"/>
          <a:stretch>
            <a:fillRect/>
          </a:stretch>
        </p:blipFill>
        <p:spPr>
          <a:xfrm>
            <a:off x="4495799" y="2514600"/>
            <a:ext cx="4476801" cy="3213894"/>
          </a:xfrm>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p:cNvPicPr>
            <a:picLocks noChangeAspect="1" noChangeArrowheads="1"/>
          </p:cNvPicPr>
          <p:nvPr/>
        </p:nvPicPr>
        <p:blipFill>
          <a:blip r:embed="rId2" cstate="print"/>
          <a:srcRect/>
          <a:stretch>
            <a:fillRect/>
          </a:stretch>
        </p:blipFill>
        <p:spPr bwMode="auto">
          <a:xfrm>
            <a:off x="0" y="0"/>
            <a:ext cx="1143000" cy="1143000"/>
          </a:xfrm>
          <a:prstGeom prst="rect">
            <a:avLst/>
          </a:prstGeom>
          <a:noFill/>
          <a:ln w="9525">
            <a:noFill/>
            <a:miter lim="800000"/>
            <a:headEnd/>
            <a:tailEnd/>
          </a:ln>
        </p:spPr>
      </p:pic>
      <p:pic>
        <p:nvPicPr>
          <p:cNvPr id="8" name="Picture 2"/>
          <p:cNvPicPr>
            <a:picLocks noChangeAspect="1" noChangeArrowheads="1"/>
          </p:cNvPicPr>
          <p:nvPr/>
        </p:nvPicPr>
        <p:blipFill>
          <a:blip r:embed="rId3" cstate="print"/>
          <a:srcRect/>
          <a:stretch>
            <a:fillRect/>
          </a:stretch>
        </p:blipFill>
        <p:spPr bwMode="auto">
          <a:xfrm>
            <a:off x="7695096" y="1"/>
            <a:ext cx="1448904" cy="1219200"/>
          </a:xfrm>
          <a:prstGeom prst="rect">
            <a:avLst/>
          </a:prstGeom>
          <a:noFill/>
          <a:ln w="9525">
            <a:noFill/>
            <a:miter lim="800000"/>
            <a:headEnd/>
            <a:tailEnd/>
          </a:ln>
        </p:spPr>
      </p:pic>
      <p:sp>
        <p:nvSpPr>
          <p:cNvPr id="9" name="Title 8"/>
          <p:cNvSpPr>
            <a:spLocks noGrp="1"/>
          </p:cNvSpPr>
          <p:nvPr>
            <p:ph type="title"/>
          </p:nvPr>
        </p:nvSpPr>
        <p:spPr/>
        <p:txBody>
          <a:bodyPr>
            <a:noAutofit/>
          </a:bodyPr>
          <a:lstStyle/>
          <a:p>
            <a:r>
              <a:rPr lang="en-US" sz="3600" b="1" dirty="0" smtClean="0"/>
              <a:t>KMB </a:t>
            </a:r>
            <a:r>
              <a:rPr lang="en-US" sz="3600" b="1" dirty="0"/>
              <a:t>18/28 </a:t>
            </a:r>
            <a:r>
              <a:rPr lang="en-US" sz="3600" b="1" u="sng" dirty="0"/>
              <a:t/>
            </a:r>
            <a:br>
              <a:rPr lang="en-US" sz="3600" b="1" u="sng" dirty="0"/>
            </a:br>
            <a:r>
              <a:rPr lang="en-US" sz="3600" b="1" dirty="0"/>
              <a:t> </a:t>
            </a:r>
            <a:r>
              <a:rPr lang="en-US" sz="3600" b="1" dirty="0" smtClean="0"/>
              <a:t>FRAME ASSEMBLY</a:t>
            </a:r>
            <a:endParaRPr lang="en-US" sz="3600" b="1" dirty="0"/>
          </a:p>
        </p:txBody>
      </p:sp>
      <p:sp>
        <p:nvSpPr>
          <p:cNvPr id="6" name="Text Placeholder 5"/>
          <p:cNvSpPr>
            <a:spLocks noGrp="1"/>
          </p:cNvSpPr>
          <p:nvPr>
            <p:ph type="body" idx="1"/>
          </p:nvPr>
        </p:nvSpPr>
        <p:spPr/>
        <p:txBody>
          <a:bodyPr>
            <a:normAutofit fontScale="92500" lnSpcReduction="20000"/>
          </a:bodyPr>
          <a:lstStyle/>
          <a:p>
            <a:r>
              <a:rPr lang="en-US" b="0" dirty="0" smtClean="0"/>
              <a:t>KMB 18 has a Fiberglass frame with comfort insert </a:t>
            </a:r>
            <a:endParaRPr lang="en-US" b="0" dirty="0"/>
          </a:p>
        </p:txBody>
      </p:sp>
      <p:pic>
        <p:nvPicPr>
          <p:cNvPr id="14" name="Content Placeholder 13" descr="DSCN2164.JPG"/>
          <p:cNvPicPr>
            <a:picLocks noGrp="1" noChangeAspect="1"/>
          </p:cNvPicPr>
          <p:nvPr>
            <p:ph sz="half" idx="2"/>
          </p:nvPr>
        </p:nvPicPr>
        <p:blipFill>
          <a:blip r:embed="rId4" cstate="print"/>
          <a:stretch>
            <a:fillRect/>
          </a:stretch>
        </p:blipFill>
        <p:spPr>
          <a:xfrm>
            <a:off x="457200" y="2635448"/>
            <a:ext cx="4040188" cy="3030141"/>
          </a:xfrm>
        </p:spPr>
      </p:pic>
      <p:sp>
        <p:nvSpPr>
          <p:cNvPr id="12" name="Text Placeholder 11"/>
          <p:cNvSpPr>
            <a:spLocks noGrp="1"/>
          </p:cNvSpPr>
          <p:nvPr>
            <p:ph type="body" sz="quarter" idx="3"/>
          </p:nvPr>
        </p:nvSpPr>
        <p:spPr/>
        <p:txBody>
          <a:bodyPr>
            <a:normAutofit fontScale="92500" lnSpcReduction="20000"/>
          </a:bodyPr>
          <a:lstStyle/>
          <a:p>
            <a:r>
              <a:rPr lang="en-US" b="0" dirty="0" smtClean="0"/>
              <a:t>KM28, KMB 9, 10  and MK1 frames are made of ABS plastics</a:t>
            </a:r>
            <a:endParaRPr lang="en-US" b="0" dirty="0"/>
          </a:p>
        </p:txBody>
      </p:sp>
      <p:pic>
        <p:nvPicPr>
          <p:cNvPr id="15" name="Content Placeholder 14" descr="DSCN2180.JPG"/>
          <p:cNvPicPr>
            <a:picLocks noGrp="1" noChangeAspect="1"/>
          </p:cNvPicPr>
          <p:nvPr>
            <p:ph sz="quarter" idx="4"/>
          </p:nvPr>
        </p:nvPicPr>
        <p:blipFill>
          <a:blip r:embed="rId5" cstate="print"/>
          <a:stretch>
            <a:fillRect/>
          </a:stretch>
        </p:blipFill>
        <p:spPr>
          <a:xfrm>
            <a:off x="4645025" y="2634853"/>
            <a:ext cx="4041775" cy="3031331"/>
          </a:xfrm>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p:cNvPicPr>
            <a:picLocks noChangeAspect="1" noChangeArrowheads="1"/>
          </p:cNvPicPr>
          <p:nvPr/>
        </p:nvPicPr>
        <p:blipFill>
          <a:blip r:embed="rId2" cstate="print"/>
          <a:srcRect/>
          <a:stretch>
            <a:fillRect/>
          </a:stretch>
        </p:blipFill>
        <p:spPr bwMode="auto">
          <a:xfrm>
            <a:off x="0" y="0"/>
            <a:ext cx="1143000" cy="1143000"/>
          </a:xfrm>
          <a:prstGeom prst="rect">
            <a:avLst/>
          </a:prstGeom>
          <a:noFill/>
          <a:ln w="9525">
            <a:noFill/>
            <a:miter lim="800000"/>
            <a:headEnd/>
            <a:tailEnd/>
          </a:ln>
        </p:spPr>
      </p:pic>
      <p:pic>
        <p:nvPicPr>
          <p:cNvPr id="8" name="Picture 2"/>
          <p:cNvPicPr>
            <a:picLocks noChangeAspect="1" noChangeArrowheads="1"/>
          </p:cNvPicPr>
          <p:nvPr/>
        </p:nvPicPr>
        <p:blipFill>
          <a:blip r:embed="rId3" cstate="print"/>
          <a:srcRect/>
          <a:stretch>
            <a:fillRect/>
          </a:stretch>
        </p:blipFill>
        <p:spPr bwMode="auto">
          <a:xfrm>
            <a:off x="7695096" y="1"/>
            <a:ext cx="1448904" cy="1219200"/>
          </a:xfrm>
          <a:prstGeom prst="rect">
            <a:avLst/>
          </a:prstGeom>
          <a:noFill/>
          <a:ln w="9525">
            <a:noFill/>
            <a:miter lim="800000"/>
            <a:headEnd/>
            <a:tailEnd/>
          </a:ln>
        </p:spPr>
      </p:pic>
      <p:sp>
        <p:nvSpPr>
          <p:cNvPr id="9" name="Title 8"/>
          <p:cNvSpPr>
            <a:spLocks noGrp="1"/>
          </p:cNvSpPr>
          <p:nvPr>
            <p:ph type="title"/>
          </p:nvPr>
        </p:nvSpPr>
        <p:spPr/>
        <p:txBody>
          <a:bodyPr>
            <a:noAutofit/>
          </a:bodyPr>
          <a:lstStyle/>
          <a:p>
            <a:r>
              <a:rPr lang="en-US" sz="3600" b="1" dirty="0" smtClean="0"/>
              <a:t>KMB 28 </a:t>
            </a:r>
            <a:r>
              <a:rPr lang="en-US" sz="3600" b="1" u="sng" dirty="0"/>
              <a:t/>
            </a:r>
            <a:br>
              <a:rPr lang="en-US" sz="3600" b="1" u="sng" dirty="0"/>
            </a:br>
            <a:r>
              <a:rPr lang="en-US" sz="3600" b="1" dirty="0"/>
              <a:t> </a:t>
            </a:r>
            <a:r>
              <a:rPr lang="en-US" sz="3600" b="1" dirty="0" smtClean="0"/>
              <a:t>FRAME ASSEMBLY</a:t>
            </a:r>
            <a:endParaRPr lang="en-US" sz="3600" b="1" dirty="0"/>
          </a:p>
        </p:txBody>
      </p:sp>
      <p:sp>
        <p:nvSpPr>
          <p:cNvPr id="6" name="Text Placeholder 5"/>
          <p:cNvSpPr>
            <a:spLocks noGrp="1"/>
          </p:cNvSpPr>
          <p:nvPr>
            <p:ph type="body" idx="1"/>
          </p:nvPr>
        </p:nvSpPr>
        <p:spPr/>
        <p:txBody>
          <a:bodyPr>
            <a:normAutofit fontScale="92500" lnSpcReduction="20000"/>
          </a:bodyPr>
          <a:lstStyle/>
          <a:p>
            <a:r>
              <a:rPr lang="en-US" b="0" dirty="0" smtClean="0"/>
              <a:t>Cracks in KM28, 9, 10 frames can </a:t>
            </a:r>
            <a:r>
              <a:rPr lang="en-US" dirty="0" smtClean="0"/>
              <a:t>not</a:t>
            </a:r>
            <a:r>
              <a:rPr lang="en-US" b="0" dirty="0" smtClean="0"/>
              <a:t> be repaired</a:t>
            </a:r>
            <a:endParaRPr lang="en-US" b="0" dirty="0"/>
          </a:p>
        </p:txBody>
      </p:sp>
      <p:pic>
        <p:nvPicPr>
          <p:cNvPr id="14" name="Content Placeholder 13" descr="DSCN2185.JPG"/>
          <p:cNvPicPr>
            <a:picLocks noGrp="1" noChangeAspect="1"/>
          </p:cNvPicPr>
          <p:nvPr>
            <p:ph sz="half" idx="2"/>
          </p:nvPr>
        </p:nvPicPr>
        <p:blipFill>
          <a:blip r:embed="rId4" cstate="print"/>
          <a:stretch>
            <a:fillRect/>
          </a:stretch>
        </p:blipFill>
        <p:spPr>
          <a:xfrm>
            <a:off x="995561" y="2174875"/>
            <a:ext cx="2963466" cy="3951288"/>
          </a:xfrm>
        </p:spPr>
      </p:pic>
      <p:sp>
        <p:nvSpPr>
          <p:cNvPr id="12" name="Text Placeholder 11"/>
          <p:cNvSpPr>
            <a:spLocks noGrp="1"/>
          </p:cNvSpPr>
          <p:nvPr>
            <p:ph type="body" sz="quarter" idx="3"/>
          </p:nvPr>
        </p:nvSpPr>
        <p:spPr/>
        <p:txBody>
          <a:bodyPr>
            <a:normAutofit fontScale="92500" lnSpcReduction="20000"/>
          </a:bodyPr>
          <a:lstStyle/>
          <a:p>
            <a:r>
              <a:rPr lang="en-US" b="0" dirty="0" smtClean="0"/>
              <a:t>Navy MK 1 frames will except KM parts </a:t>
            </a:r>
            <a:endParaRPr lang="en-US" b="0" dirty="0"/>
          </a:p>
        </p:txBody>
      </p:sp>
      <p:pic>
        <p:nvPicPr>
          <p:cNvPr id="15" name="Content Placeholder 14" descr="DSCN2198.JPG"/>
          <p:cNvPicPr>
            <a:picLocks noGrp="1" noChangeAspect="1"/>
          </p:cNvPicPr>
          <p:nvPr>
            <p:ph sz="quarter" idx="4"/>
          </p:nvPr>
        </p:nvPicPr>
        <p:blipFill>
          <a:blip r:embed="rId5" cstate="print"/>
          <a:stretch>
            <a:fillRect/>
          </a:stretch>
        </p:blipFill>
        <p:spPr>
          <a:xfrm>
            <a:off x="5184179" y="2174875"/>
            <a:ext cx="2963466" cy="3951288"/>
          </a:xfrm>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p:cNvPicPr>
            <a:picLocks noChangeAspect="1" noChangeArrowheads="1"/>
          </p:cNvPicPr>
          <p:nvPr/>
        </p:nvPicPr>
        <p:blipFill>
          <a:blip r:embed="rId2" cstate="print"/>
          <a:srcRect/>
          <a:stretch>
            <a:fillRect/>
          </a:stretch>
        </p:blipFill>
        <p:spPr bwMode="auto">
          <a:xfrm>
            <a:off x="0" y="0"/>
            <a:ext cx="1143000" cy="1143000"/>
          </a:xfrm>
          <a:prstGeom prst="rect">
            <a:avLst/>
          </a:prstGeom>
          <a:noFill/>
          <a:ln w="9525">
            <a:noFill/>
            <a:miter lim="800000"/>
            <a:headEnd/>
            <a:tailEnd/>
          </a:ln>
        </p:spPr>
      </p:pic>
      <p:pic>
        <p:nvPicPr>
          <p:cNvPr id="8" name="Picture 2"/>
          <p:cNvPicPr>
            <a:picLocks noChangeAspect="1" noChangeArrowheads="1"/>
          </p:cNvPicPr>
          <p:nvPr/>
        </p:nvPicPr>
        <p:blipFill>
          <a:blip r:embed="rId3" cstate="print"/>
          <a:srcRect/>
          <a:stretch>
            <a:fillRect/>
          </a:stretch>
        </p:blipFill>
        <p:spPr bwMode="auto">
          <a:xfrm>
            <a:off x="7695096" y="1"/>
            <a:ext cx="1448904" cy="1219200"/>
          </a:xfrm>
          <a:prstGeom prst="rect">
            <a:avLst/>
          </a:prstGeom>
          <a:noFill/>
          <a:ln w="9525">
            <a:noFill/>
            <a:miter lim="800000"/>
            <a:headEnd/>
            <a:tailEnd/>
          </a:ln>
        </p:spPr>
      </p:pic>
      <p:sp>
        <p:nvSpPr>
          <p:cNvPr id="9" name="Title 8"/>
          <p:cNvSpPr>
            <a:spLocks noGrp="1"/>
          </p:cNvSpPr>
          <p:nvPr>
            <p:ph type="title"/>
          </p:nvPr>
        </p:nvSpPr>
        <p:spPr/>
        <p:txBody>
          <a:bodyPr>
            <a:noAutofit/>
          </a:bodyPr>
          <a:lstStyle/>
          <a:p>
            <a:r>
              <a:rPr lang="en-US" sz="3600" b="1" dirty="0"/>
              <a:t>KMB </a:t>
            </a:r>
            <a:r>
              <a:rPr lang="en-US" sz="3600" b="1" dirty="0" smtClean="0"/>
              <a:t>28 </a:t>
            </a:r>
            <a:r>
              <a:rPr lang="en-US" sz="3600" b="1" u="sng" dirty="0"/>
              <a:t/>
            </a:r>
            <a:br>
              <a:rPr lang="en-US" sz="3600" b="1" u="sng" dirty="0"/>
            </a:br>
            <a:r>
              <a:rPr lang="en-US" sz="3600" b="1" dirty="0"/>
              <a:t> </a:t>
            </a:r>
            <a:r>
              <a:rPr lang="en-US" sz="3600" b="1" dirty="0" smtClean="0"/>
              <a:t>FRAME ASSEMBLY</a:t>
            </a:r>
            <a:endParaRPr lang="en-US" sz="3600" b="1" dirty="0"/>
          </a:p>
        </p:txBody>
      </p:sp>
      <p:sp>
        <p:nvSpPr>
          <p:cNvPr id="6" name="Content Placeholder 5"/>
          <p:cNvSpPr>
            <a:spLocks noGrp="1"/>
          </p:cNvSpPr>
          <p:nvPr>
            <p:ph sz="half" idx="1"/>
          </p:nvPr>
        </p:nvSpPr>
        <p:spPr/>
        <p:txBody>
          <a:bodyPr>
            <a:normAutofit fontScale="92500" lnSpcReduction="10000"/>
          </a:bodyPr>
          <a:lstStyle/>
          <a:p>
            <a:r>
              <a:rPr lang="en-US" dirty="0" smtClean="0"/>
              <a:t>KMB 28 frames should not be use for extended  burning/welding ops</a:t>
            </a:r>
          </a:p>
          <a:p>
            <a:endParaRPr lang="en-US" dirty="0" smtClean="0"/>
          </a:p>
          <a:p>
            <a:r>
              <a:rPr lang="en-US" dirty="0" smtClean="0"/>
              <a:t>Face port inserts deteriorate over time due to electrolysis</a:t>
            </a:r>
          </a:p>
          <a:p>
            <a:endParaRPr lang="en-US" dirty="0" smtClean="0"/>
          </a:p>
          <a:p>
            <a:r>
              <a:rPr lang="en-US" dirty="0" smtClean="0"/>
              <a:t>Inserts cannot be replaced on plastic frames</a:t>
            </a:r>
          </a:p>
          <a:p>
            <a:endParaRPr lang="en-US" dirty="0" smtClean="0"/>
          </a:p>
          <a:p>
            <a:endParaRPr lang="en-US" dirty="0"/>
          </a:p>
        </p:txBody>
      </p:sp>
      <p:pic>
        <p:nvPicPr>
          <p:cNvPr id="17" name="Content Placeholder 16" descr="DSCN2199.JPG"/>
          <p:cNvPicPr>
            <a:picLocks noGrp="1" noChangeAspect="1"/>
          </p:cNvPicPr>
          <p:nvPr>
            <p:ph sz="half" idx="2"/>
          </p:nvPr>
        </p:nvPicPr>
        <p:blipFill>
          <a:blip r:embed="rId4" cstate="print"/>
          <a:srcRect l="10716" t="13469"/>
          <a:stretch>
            <a:fillRect/>
          </a:stretch>
        </p:blipFill>
        <p:spPr>
          <a:xfrm>
            <a:off x="4800600" y="1583824"/>
            <a:ext cx="3810000" cy="4923340"/>
          </a:xfrm>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p:cNvPicPr>
            <a:picLocks noChangeAspect="1" noChangeArrowheads="1"/>
          </p:cNvPicPr>
          <p:nvPr/>
        </p:nvPicPr>
        <p:blipFill>
          <a:blip r:embed="rId2" cstate="print"/>
          <a:srcRect/>
          <a:stretch>
            <a:fillRect/>
          </a:stretch>
        </p:blipFill>
        <p:spPr bwMode="auto">
          <a:xfrm>
            <a:off x="0" y="0"/>
            <a:ext cx="1143000" cy="1143000"/>
          </a:xfrm>
          <a:prstGeom prst="rect">
            <a:avLst/>
          </a:prstGeom>
          <a:noFill/>
          <a:ln w="9525">
            <a:noFill/>
            <a:miter lim="800000"/>
            <a:headEnd/>
            <a:tailEnd/>
          </a:ln>
        </p:spPr>
      </p:pic>
      <p:pic>
        <p:nvPicPr>
          <p:cNvPr id="8" name="Picture 2"/>
          <p:cNvPicPr>
            <a:picLocks noChangeAspect="1" noChangeArrowheads="1"/>
          </p:cNvPicPr>
          <p:nvPr/>
        </p:nvPicPr>
        <p:blipFill>
          <a:blip r:embed="rId3" cstate="print"/>
          <a:srcRect/>
          <a:stretch>
            <a:fillRect/>
          </a:stretch>
        </p:blipFill>
        <p:spPr bwMode="auto">
          <a:xfrm>
            <a:off x="7695096" y="1"/>
            <a:ext cx="1448904" cy="1219200"/>
          </a:xfrm>
          <a:prstGeom prst="rect">
            <a:avLst/>
          </a:prstGeom>
          <a:noFill/>
          <a:ln w="9525">
            <a:noFill/>
            <a:miter lim="800000"/>
            <a:headEnd/>
            <a:tailEnd/>
          </a:ln>
        </p:spPr>
      </p:pic>
      <p:sp>
        <p:nvSpPr>
          <p:cNvPr id="9" name="Title 8"/>
          <p:cNvSpPr>
            <a:spLocks noGrp="1"/>
          </p:cNvSpPr>
          <p:nvPr>
            <p:ph type="title"/>
          </p:nvPr>
        </p:nvSpPr>
        <p:spPr/>
        <p:txBody>
          <a:bodyPr>
            <a:noAutofit/>
          </a:bodyPr>
          <a:lstStyle/>
          <a:p>
            <a:r>
              <a:rPr lang="en-US" sz="3600" b="1" dirty="0"/>
              <a:t>KMB </a:t>
            </a:r>
            <a:r>
              <a:rPr lang="en-US" sz="3600" b="1" dirty="0" smtClean="0"/>
              <a:t>18 </a:t>
            </a:r>
            <a:r>
              <a:rPr lang="en-US" sz="3600" b="1" u="sng" dirty="0"/>
              <a:t/>
            </a:r>
            <a:br>
              <a:rPr lang="en-US" sz="3600" b="1" u="sng" dirty="0"/>
            </a:br>
            <a:r>
              <a:rPr lang="en-US" sz="3600" b="1" dirty="0"/>
              <a:t> </a:t>
            </a:r>
            <a:r>
              <a:rPr lang="en-US" sz="3600" b="1" dirty="0" smtClean="0"/>
              <a:t>FRAME ASSEMBLY</a:t>
            </a:r>
            <a:endParaRPr lang="en-US" sz="3600" b="1" dirty="0"/>
          </a:p>
        </p:txBody>
      </p:sp>
      <p:sp>
        <p:nvSpPr>
          <p:cNvPr id="10" name="Content Placeholder 9"/>
          <p:cNvSpPr>
            <a:spLocks noGrp="1"/>
          </p:cNvSpPr>
          <p:nvPr>
            <p:ph sz="half" idx="1"/>
          </p:nvPr>
        </p:nvSpPr>
        <p:spPr/>
        <p:txBody>
          <a:bodyPr/>
          <a:lstStyle/>
          <a:p>
            <a:r>
              <a:rPr lang="en-US" dirty="0" smtClean="0"/>
              <a:t>KMB 18  Frame is repaired the same way as the KM Fiberglass Helmets</a:t>
            </a:r>
          </a:p>
          <a:p>
            <a:endParaRPr lang="en-US" dirty="0" smtClean="0"/>
          </a:p>
          <a:p>
            <a:r>
              <a:rPr lang="en-US" dirty="0" smtClean="0"/>
              <a:t>On the KMB 18 any gouges in the fiberglass shell deeper than 1/16” should be repaired</a:t>
            </a:r>
          </a:p>
          <a:p>
            <a:endParaRPr lang="en-US" dirty="0"/>
          </a:p>
        </p:txBody>
      </p:sp>
      <p:pic>
        <p:nvPicPr>
          <p:cNvPr id="11" name="Content Placeholder 10" descr="DSCN2165.JPG"/>
          <p:cNvPicPr>
            <a:picLocks noGrp="1" noChangeAspect="1"/>
          </p:cNvPicPr>
          <p:nvPr>
            <p:ph sz="half" idx="2"/>
          </p:nvPr>
        </p:nvPicPr>
        <p:blipFill>
          <a:blip r:embed="rId4" cstate="print"/>
          <a:stretch>
            <a:fillRect/>
          </a:stretch>
        </p:blipFill>
        <p:spPr>
          <a:xfrm rot="5400000">
            <a:off x="4648200" y="2348706"/>
            <a:ext cx="4038600" cy="3028950"/>
          </a:xfr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KMB 18/28 (BANDMASK)</a:t>
            </a:r>
            <a:br>
              <a:rPr lang="en-US" b="1" dirty="0" smtClean="0"/>
            </a:br>
            <a:r>
              <a:rPr lang="en-US" b="1" dirty="0" smtClean="0"/>
              <a:t>Introduction</a:t>
            </a:r>
            <a:endParaRPr lang="en-US" dirty="0"/>
          </a:p>
        </p:txBody>
      </p:sp>
      <p:sp>
        <p:nvSpPr>
          <p:cNvPr id="3" name="Content Placeholder 2"/>
          <p:cNvSpPr>
            <a:spLocks noGrp="1"/>
          </p:cNvSpPr>
          <p:nvPr>
            <p:ph idx="1"/>
          </p:nvPr>
        </p:nvSpPr>
        <p:spPr/>
        <p:txBody>
          <a:bodyPr>
            <a:normAutofit/>
          </a:bodyPr>
          <a:lstStyle/>
          <a:p>
            <a:r>
              <a:rPr lang="en-US" dirty="0" smtClean="0"/>
              <a:t>This course provides guidance on how to use the KMB 18 and 28</a:t>
            </a:r>
          </a:p>
          <a:p>
            <a:endParaRPr lang="en-US" dirty="0" smtClean="0"/>
          </a:p>
          <a:p>
            <a:r>
              <a:rPr lang="en-US" dirty="0" smtClean="0"/>
              <a:t>Use of these masks will vary with the type of work and environmental conditions</a:t>
            </a:r>
          </a:p>
          <a:p>
            <a:endParaRPr lang="en-US" dirty="0" smtClean="0"/>
          </a:p>
          <a:p>
            <a:r>
              <a:rPr lang="en-US" dirty="0" smtClean="0"/>
              <a:t>The basic procedures of donning and removing masks will be similar for every job</a:t>
            </a:r>
          </a:p>
          <a:p>
            <a:endParaRPr lang="en-US" dirty="0"/>
          </a:p>
        </p:txBody>
      </p:sp>
      <p:pic>
        <p:nvPicPr>
          <p:cNvPr id="4" name="Picture 2"/>
          <p:cNvPicPr>
            <a:picLocks noChangeAspect="1" noChangeArrowheads="1"/>
          </p:cNvPicPr>
          <p:nvPr/>
        </p:nvPicPr>
        <p:blipFill>
          <a:blip r:embed="rId2" cstate="print"/>
          <a:srcRect/>
          <a:stretch>
            <a:fillRect/>
          </a:stretch>
        </p:blipFill>
        <p:spPr bwMode="auto">
          <a:xfrm>
            <a:off x="0" y="0"/>
            <a:ext cx="1066800" cy="1066800"/>
          </a:xfrm>
          <a:prstGeom prst="rect">
            <a:avLst/>
          </a:prstGeom>
          <a:noFill/>
          <a:ln w="9525">
            <a:noFill/>
            <a:miter lim="800000"/>
            <a:headEnd/>
            <a:tailEnd/>
          </a:ln>
        </p:spPr>
      </p:pic>
      <p:pic>
        <p:nvPicPr>
          <p:cNvPr id="5" name="Picture 2"/>
          <p:cNvPicPr>
            <a:picLocks noChangeAspect="1" noChangeArrowheads="1"/>
          </p:cNvPicPr>
          <p:nvPr/>
        </p:nvPicPr>
        <p:blipFill>
          <a:blip r:embed="rId3" cstate="print"/>
          <a:srcRect/>
          <a:stretch>
            <a:fillRect/>
          </a:stretch>
        </p:blipFill>
        <p:spPr bwMode="auto">
          <a:xfrm>
            <a:off x="7848600" y="1"/>
            <a:ext cx="1295400" cy="1090032"/>
          </a:xfrm>
          <a:prstGeom prst="rect">
            <a:avLst/>
          </a:prstGeom>
          <a:noFill/>
          <a:ln w="9525">
            <a:noFill/>
            <a:miter lim="800000"/>
            <a:headEnd/>
            <a:tailEnd/>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p:cNvPicPr>
            <a:picLocks noChangeAspect="1" noChangeArrowheads="1"/>
          </p:cNvPicPr>
          <p:nvPr/>
        </p:nvPicPr>
        <p:blipFill>
          <a:blip r:embed="rId2" cstate="print"/>
          <a:srcRect/>
          <a:stretch>
            <a:fillRect/>
          </a:stretch>
        </p:blipFill>
        <p:spPr bwMode="auto">
          <a:xfrm>
            <a:off x="0" y="0"/>
            <a:ext cx="1143000" cy="1143000"/>
          </a:xfrm>
          <a:prstGeom prst="rect">
            <a:avLst/>
          </a:prstGeom>
          <a:noFill/>
          <a:ln w="9525">
            <a:noFill/>
            <a:miter lim="800000"/>
            <a:headEnd/>
            <a:tailEnd/>
          </a:ln>
        </p:spPr>
      </p:pic>
      <p:pic>
        <p:nvPicPr>
          <p:cNvPr id="8" name="Picture 2"/>
          <p:cNvPicPr>
            <a:picLocks noChangeAspect="1" noChangeArrowheads="1"/>
          </p:cNvPicPr>
          <p:nvPr/>
        </p:nvPicPr>
        <p:blipFill>
          <a:blip r:embed="rId3" cstate="print"/>
          <a:srcRect/>
          <a:stretch>
            <a:fillRect/>
          </a:stretch>
        </p:blipFill>
        <p:spPr bwMode="auto">
          <a:xfrm>
            <a:off x="7695096" y="1"/>
            <a:ext cx="1448904" cy="1219200"/>
          </a:xfrm>
          <a:prstGeom prst="rect">
            <a:avLst/>
          </a:prstGeom>
          <a:noFill/>
          <a:ln w="9525">
            <a:noFill/>
            <a:miter lim="800000"/>
            <a:headEnd/>
            <a:tailEnd/>
          </a:ln>
        </p:spPr>
      </p:pic>
      <p:sp>
        <p:nvSpPr>
          <p:cNvPr id="9" name="Title 8"/>
          <p:cNvSpPr>
            <a:spLocks noGrp="1"/>
          </p:cNvSpPr>
          <p:nvPr>
            <p:ph type="title"/>
          </p:nvPr>
        </p:nvSpPr>
        <p:spPr>
          <a:xfrm>
            <a:off x="457200" y="76200"/>
            <a:ext cx="8229600" cy="1143000"/>
          </a:xfrm>
        </p:spPr>
        <p:txBody>
          <a:bodyPr>
            <a:noAutofit/>
          </a:bodyPr>
          <a:lstStyle/>
          <a:p>
            <a:r>
              <a:rPr lang="en-US" sz="3600" b="1" dirty="0"/>
              <a:t>KMB </a:t>
            </a:r>
            <a:r>
              <a:rPr lang="en-US" sz="3600" b="1" dirty="0" smtClean="0"/>
              <a:t>18 </a:t>
            </a:r>
            <a:r>
              <a:rPr lang="en-US" sz="3600" b="1" u="sng" dirty="0"/>
              <a:t/>
            </a:r>
            <a:br>
              <a:rPr lang="en-US" sz="3600" b="1" u="sng" dirty="0"/>
            </a:br>
            <a:r>
              <a:rPr lang="en-US" sz="3600" b="1" dirty="0"/>
              <a:t> </a:t>
            </a:r>
            <a:r>
              <a:rPr lang="en-US" sz="3600" b="1" dirty="0" smtClean="0"/>
              <a:t>FRAME ASSEMBLY</a:t>
            </a:r>
            <a:endParaRPr lang="en-US" sz="3600" b="1" dirty="0"/>
          </a:p>
        </p:txBody>
      </p:sp>
      <p:sp>
        <p:nvSpPr>
          <p:cNvPr id="10" name="Content Placeholder 9"/>
          <p:cNvSpPr>
            <a:spLocks noGrp="1"/>
          </p:cNvSpPr>
          <p:nvPr>
            <p:ph idx="1"/>
          </p:nvPr>
        </p:nvSpPr>
        <p:spPr/>
        <p:txBody>
          <a:bodyPr>
            <a:normAutofit/>
          </a:bodyPr>
          <a:lstStyle/>
          <a:p>
            <a:r>
              <a:rPr lang="en-US" dirty="0" smtClean="0"/>
              <a:t>Fiberglass and gel coat repairs MUST be completed by a technician that has received certification for Helmet Shell repairs by KMDSI or Dive Lab, Inc.</a:t>
            </a:r>
          </a:p>
          <a:p>
            <a:endParaRPr lang="en-US" dirty="0" smtClean="0"/>
          </a:p>
          <a:p>
            <a:r>
              <a:rPr lang="en-US" dirty="0" smtClean="0"/>
              <a:t>Any cracks or depressions with fractures must be checked by an Authorized KMDSI Repair Facility</a:t>
            </a:r>
            <a:endParaRPr lang="en-US" dirty="0"/>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p:cNvPicPr>
            <a:picLocks noChangeAspect="1" noChangeArrowheads="1"/>
          </p:cNvPicPr>
          <p:nvPr/>
        </p:nvPicPr>
        <p:blipFill>
          <a:blip r:embed="rId2" cstate="print"/>
          <a:srcRect/>
          <a:stretch>
            <a:fillRect/>
          </a:stretch>
        </p:blipFill>
        <p:spPr bwMode="auto">
          <a:xfrm>
            <a:off x="0" y="0"/>
            <a:ext cx="1143000" cy="1143000"/>
          </a:xfrm>
          <a:prstGeom prst="rect">
            <a:avLst/>
          </a:prstGeom>
          <a:noFill/>
          <a:ln w="9525">
            <a:noFill/>
            <a:miter lim="800000"/>
            <a:headEnd/>
            <a:tailEnd/>
          </a:ln>
        </p:spPr>
      </p:pic>
      <p:pic>
        <p:nvPicPr>
          <p:cNvPr id="8" name="Picture 2"/>
          <p:cNvPicPr>
            <a:picLocks noChangeAspect="1" noChangeArrowheads="1"/>
          </p:cNvPicPr>
          <p:nvPr/>
        </p:nvPicPr>
        <p:blipFill>
          <a:blip r:embed="rId3" cstate="print"/>
          <a:srcRect/>
          <a:stretch>
            <a:fillRect/>
          </a:stretch>
        </p:blipFill>
        <p:spPr bwMode="auto">
          <a:xfrm>
            <a:off x="7695096" y="1"/>
            <a:ext cx="1448904" cy="1219200"/>
          </a:xfrm>
          <a:prstGeom prst="rect">
            <a:avLst/>
          </a:prstGeom>
          <a:noFill/>
          <a:ln w="9525">
            <a:noFill/>
            <a:miter lim="800000"/>
            <a:headEnd/>
            <a:tailEnd/>
          </a:ln>
        </p:spPr>
      </p:pic>
      <p:sp>
        <p:nvSpPr>
          <p:cNvPr id="9" name="Title 8"/>
          <p:cNvSpPr>
            <a:spLocks noGrp="1"/>
          </p:cNvSpPr>
          <p:nvPr>
            <p:ph type="title"/>
          </p:nvPr>
        </p:nvSpPr>
        <p:spPr/>
        <p:txBody>
          <a:bodyPr>
            <a:noAutofit/>
          </a:bodyPr>
          <a:lstStyle/>
          <a:p>
            <a:r>
              <a:rPr lang="en-US" sz="3600" b="1" dirty="0"/>
              <a:t>KMB 18/28 </a:t>
            </a:r>
            <a:r>
              <a:rPr lang="en-US" sz="3600" b="1" u="sng" dirty="0" smtClean="0"/>
              <a:t/>
            </a:r>
            <a:br>
              <a:rPr lang="en-US" sz="3600" b="1" u="sng" dirty="0" smtClean="0"/>
            </a:br>
            <a:r>
              <a:rPr lang="en-US" sz="3600" b="1" dirty="0" smtClean="0"/>
              <a:t> MASK ASSEMBLY</a:t>
            </a:r>
            <a:endParaRPr lang="en-US" sz="3600" b="1" dirty="0"/>
          </a:p>
        </p:txBody>
      </p:sp>
      <p:sp>
        <p:nvSpPr>
          <p:cNvPr id="10" name="Content Placeholder 9"/>
          <p:cNvSpPr>
            <a:spLocks noGrp="1"/>
          </p:cNvSpPr>
          <p:nvPr>
            <p:ph sz="half" idx="1"/>
          </p:nvPr>
        </p:nvSpPr>
        <p:spPr/>
        <p:txBody>
          <a:bodyPr>
            <a:normAutofit fontScale="92500" lnSpcReduction="20000"/>
          </a:bodyPr>
          <a:lstStyle/>
          <a:p>
            <a:r>
              <a:rPr lang="en-US" dirty="0" smtClean="0"/>
              <a:t>Remove covers from  earphones</a:t>
            </a:r>
          </a:p>
          <a:p>
            <a:endParaRPr lang="en-US" dirty="0" smtClean="0"/>
          </a:p>
          <a:p>
            <a:r>
              <a:rPr lang="en-US" dirty="0" smtClean="0"/>
              <a:t>Remove microphone from the Oral Nasal Mask</a:t>
            </a:r>
          </a:p>
          <a:p>
            <a:endParaRPr lang="en-US" dirty="0" smtClean="0"/>
          </a:p>
          <a:p>
            <a:r>
              <a:rPr lang="en-US" dirty="0" smtClean="0"/>
              <a:t>Inspect and repair/replace as necessary</a:t>
            </a:r>
          </a:p>
          <a:p>
            <a:endParaRPr lang="en-US" dirty="0" smtClean="0"/>
          </a:p>
          <a:p>
            <a:r>
              <a:rPr lang="en-US" dirty="0" smtClean="0"/>
              <a:t>Perform a communications check</a:t>
            </a:r>
            <a:endParaRPr lang="en-US" dirty="0"/>
          </a:p>
        </p:txBody>
      </p:sp>
      <p:pic>
        <p:nvPicPr>
          <p:cNvPr id="11" name="Content Placeholder 10" descr="DSCN2159.JPG"/>
          <p:cNvPicPr>
            <a:picLocks noGrp="1" noChangeAspect="1"/>
          </p:cNvPicPr>
          <p:nvPr>
            <p:ph sz="half" idx="2"/>
          </p:nvPr>
        </p:nvPicPr>
        <p:blipFill>
          <a:blip r:embed="rId4" cstate="print"/>
          <a:srcRect l="11321"/>
          <a:stretch>
            <a:fillRect/>
          </a:stretch>
        </p:blipFill>
        <p:spPr>
          <a:xfrm>
            <a:off x="4537015" y="2286000"/>
            <a:ext cx="4302185" cy="3638550"/>
          </a:xfrm>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p:cNvPicPr>
            <a:picLocks noChangeAspect="1" noChangeArrowheads="1"/>
          </p:cNvPicPr>
          <p:nvPr/>
        </p:nvPicPr>
        <p:blipFill>
          <a:blip r:embed="rId2" cstate="print"/>
          <a:srcRect/>
          <a:stretch>
            <a:fillRect/>
          </a:stretch>
        </p:blipFill>
        <p:spPr bwMode="auto">
          <a:xfrm>
            <a:off x="0" y="0"/>
            <a:ext cx="1143000" cy="1143000"/>
          </a:xfrm>
          <a:prstGeom prst="rect">
            <a:avLst/>
          </a:prstGeom>
          <a:noFill/>
          <a:ln w="9525">
            <a:noFill/>
            <a:miter lim="800000"/>
            <a:headEnd/>
            <a:tailEnd/>
          </a:ln>
        </p:spPr>
      </p:pic>
      <p:pic>
        <p:nvPicPr>
          <p:cNvPr id="8" name="Picture 2"/>
          <p:cNvPicPr>
            <a:picLocks noChangeAspect="1" noChangeArrowheads="1"/>
          </p:cNvPicPr>
          <p:nvPr/>
        </p:nvPicPr>
        <p:blipFill>
          <a:blip r:embed="rId3" cstate="print"/>
          <a:srcRect/>
          <a:stretch>
            <a:fillRect/>
          </a:stretch>
        </p:blipFill>
        <p:spPr bwMode="auto">
          <a:xfrm>
            <a:off x="7695096" y="1"/>
            <a:ext cx="1448904" cy="1219200"/>
          </a:xfrm>
          <a:prstGeom prst="rect">
            <a:avLst/>
          </a:prstGeom>
          <a:noFill/>
          <a:ln w="9525">
            <a:noFill/>
            <a:miter lim="800000"/>
            <a:headEnd/>
            <a:tailEnd/>
          </a:ln>
        </p:spPr>
      </p:pic>
      <p:sp>
        <p:nvSpPr>
          <p:cNvPr id="9" name="Title 8"/>
          <p:cNvSpPr>
            <a:spLocks noGrp="1"/>
          </p:cNvSpPr>
          <p:nvPr>
            <p:ph type="title"/>
          </p:nvPr>
        </p:nvSpPr>
        <p:spPr>
          <a:xfrm>
            <a:off x="457200" y="76200"/>
            <a:ext cx="8229600" cy="1143000"/>
          </a:xfrm>
        </p:spPr>
        <p:txBody>
          <a:bodyPr>
            <a:noAutofit/>
          </a:bodyPr>
          <a:lstStyle/>
          <a:p>
            <a:r>
              <a:rPr lang="en-US" sz="3600" b="1" dirty="0"/>
              <a:t>KMB 18/28 </a:t>
            </a:r>
            <a:r>
              <a:rPr lang="en-US" sz="3600" b="1" u="sng" dirty="0"/>
              <a:t/>
            </a:r>
            <a:br>
              <a:rPr lang="en-US" sz="3600" b="1" u="sng" dirty="0"/>
            </a:br>
            <a:r>
              <a:rPr lang="en-US" sz="3600" b="1" dirty="0"/>
              <a:t> </a:t>
            </a:r>
            <a:r>
              <a:rPr lang="en-US" sz="3600" b="1" dirty="0" smtClean="0"/>
              <a:t>MASK ASSEMBLY</a:t>
            </a:r>
            <a:endParaRPr lang="en-US" sz="3600" b="1" dirty="0"/>
          </a:p>
        </p:txBody>
      </p:sp>
      <p:sp>
        <p:nvSpPr>
          <p:cNvPr id="10" name="Content Placeholder 9"/>
          <p:cNvSpPr>
            <a:spLocks noGrp="1"/>
          </p:cNvSpPr>
          <p:nvPr>
            <p:ph idx="1"/>
          </p:nvPr>
        </p:nvSpPr>
        <p:spPr/>
        <p:txBody>
          <a:bodyPr>
            <a:normAutofit fontScale="85000" lnSpcReduction="20000"/>
          </a:bodyPr>
          <a:lstStyle/>
          <a:p>
            <a:r>
              <a:rPr lang="en-US" dirty="0" smtClean="0"/>
              <a:t>Remove the Nose Clearing Device,  Clean and inspect the Nose Clearing Pad and Shaft</a:t>
            </a:r>
          </a:p>
          <a:p>
            <a:pPr>
              <a:buNone/>
            </a:pPr>
            <a:endParaRPr lang="en-US" dirty="0" smtClean="0"/>
          </a:p>
          <a:p>
            <a:r>
              <a:rPr lang="en-US" dirty="0" smtClean="0"/>
              <a:t>Inspect Nose Clearing Device, O-Rings</a:t>
            </a:r>
          </a:p>
          <a:p>
            <a:endParaRPr lang="en-US" dirty="0" smtClean="0"/>
          </a:p>
          <a:p>
            <a:r>
              <a:rPr lang="en-US" dirty="0" smtClean="0"/>
              <a:t>Inspect Oral Nasal Mask and Oral Nasal Valve as an assembly</a:t>
            </a:r>
          </a:p>
          <a:p>
            <a:endParaRPr lang="en-US" dirty="0" smtClean="0"/>
          </a:p>
          <a:p>
            <a:r>
              <a:rPr lang="en-US" dirty="0" smtClean="0"/>
              <a:t>Clean, inspect Mask and Valve Assembly for damage</a:t>
            </a:r>
          </a:p>
          <a:p>
            <a:endParaRPr lang="en-US" dirty="0" smtClean="0"/>
          </a:p>
          <a:p>
            <a:r>
              <a:rPr lang="en-US" dirty="0" smtClean="0"/>
              <a:t>Guidance O &amp; M Manual</a:t>
            </a:r>
          </a:p>
          <a:p>
            <a:endParaRPr lang="en-US" dirty="0"/>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p:cNvPicPr>
            <a:picLocks noChangeAspect="1" noChangeArrowheads="1"/>
          </p:cNvPicPr>
          <p:nvPr/>
        </p:nvPicPr>
        <p:blipFill>
          <a:blip r:embed="rId2" cstate="print"/>
          <a:srcRect/>
          <a:stretch>
            <a:fillRect/>
          </a:stretch>
        </p:blipFill>
        <p:spPr bwMode="auto">
          <a:xfrm>
            <a:off x="0" y="0"/>
            <a:ext cx="1143000" cy="1143000"/>
          </a:xfrm>
          <a:prstGeom prst="rect">
            <a:avLst/>
          </a:prstGeom>
          <a:noFill/>
          <a:ln w="9525">
            <a:noFill/>
            <a:miter lim="800000"/>
            <a:headEnd/>
            <a:tailEnd/>
          </a:ln>
        </p:spPr>
      </p:pic>
      <p:pic>
        <p:nvPicPr>
          <p:cNvPr id="8" name="Picture 2"/>
          <p:cNvPicPr>
            <a:picLocks noChangeAspect="1" noChangeArrowheads="1"/>
          </p:cNvPicPr>
          <p:nvPr/>
        </p:nvPicPr>
        <p:blipFill>
          <a:blip r:embed="rId3" cstate="print"/>
          <a:srcRect/>
          <a:stretch>
            <a:fillRect/>
          </a:stretch>
        </p:blipFill>
        <p:spPr bwMode="auto">
          <a:xfrm>
            <a:off x="7695096" y="1"/>
            <a:ext cx="1448904" cy="1219200"/>
          </a:xfrm>
          <a:prstGeom prst="rect">
            <a:avLst/>
          </a:prstGeom>
          <a:noFill/>
          <a:ln w="9525">
            <a:noFill/>
            <a:miter lim="800000"/>
            <a:headEnd/>
            <a:tailEnd/>
          </a:ln>
        </p:spPr>
      </p:pic>
      <p:sp>
        <p:nvSpPr>
          <p:cNvPr id="9" name="Title 8"/>
          <p:cNvSpPr>
            <a:spLocks noGrp="1"/>
          </p:cNvSpPr>
          <p:nvPr>
            <p:ph type="title"/>
          </p:nvPr>
        </p:nvSpPr>
        <p:spPr/>
        <p:txBody>
          <a:bodyPr>
            <a:noAutofit/>
          </a:bodyPr>
          <a:lstStyle/>
          <a:p>
            <a:r>
              <a:rPr lang="en-US" sz="3600" b="1" dirty="0"/>
              <a:t>KMB </a:t>
            </a:r>
            <a:r>
              <a:rPr lang="en-US" sz="3600" b="1" dirty="0" smtClean="0"/>
              <a:t>18 </a:t>
            </a:r>
            <a:r>
              <a:rPr lang="en-US" sz="3600" b="1" u="sng" dirty="0"/>
              <a:t/>
            </a:r>
            <a:br>
              <a:rPr lang="en-US" sz="3600" b="1" u="sng" dirty="0"/>
            </a:br>
            <a:r>
              <a:rPr lang="en-US" sz="3600" b="1" dirty="0"/>
              <a:t> </a:t>
            </a:r>
            <a:r>
              <a:rPr lang="en-US" sz="3600" b="1" dirty="0" smtClean="0"/>
              <a:t>MASK ASSEMBLY</a:t>
            </a:r>
            <a:endParaRPr lang="en-US" sz="3600" b="1" dirty="0"/>
          </a:p>
        </p:txBody>
      </p:sp>
      <p:sp>
        <p:nvSpPr>
          <p:cNvPr id="14" name="Text Placeholder 13"/>
          <p:cNvSpPr>
            <a:spLocks noGrp="1"/>
          </p:cNvSpPr>
          <p:nvPr>
            <p:ph type="body" idx="1"/>
          </p:nvPr>
        </p:nvSpPr>
        <p:spPr>
          <a:xfrm>
            <a:off x="457200" y="1600200"/>
            <a:ext cx="4040188" cy="639762"/>
          </a:xfrm>
        </p:spPr>
        <p:txBody>
          <a:bodyPr>
            <a:normAutofit fontScale="92500" lnSpcReduction="20000"/>
          </a:bodyPr>
          <a:lstStyle/>
          <a:p>
            <a:r>
              <a:rPr lang="en-US" b="0" dirty="0" smtClean="0"/>
              <a:t>Remove the Comfort Insert  [KMB-18 only]</a:t>
            </a:r>
          </a:p>
        </p:txBody>
      </p:sp>
      <p:sp>
        <p:nvSpPr>
          <p:cNvPr id="15" name="Text Placeholder 14"/>
          <p:cNvSpPr>
            <a:spLocks noGrp="1"/>
          </p:cNvSpPr>
          <p:nvPr>
            <p:ph type="body" sz="quarter" idx="3"/>
          </p:nvPr>
        </p:nvSpPr>
        <p:spPr>
          <a:xfrm>
            <a:off x="4645025" y="1535112"/>
            <a:ext cx="4041775" cy="903287"/>
          </a:xfrm>
        </p:spPr>
        <p:txBody>
          <a:bodyPr>
            <a:normAutofit fontScale="92500" lnSpcReduction="20000"/>
          </a:bodyPr>
          <a:lstStyle/>
          <a:p>
            <a:r>
              <a:rPr lang="en-US" b="0" dirty="0" smtClean="0"/>
              <a:t>Clean and inspect the Comfort Insert for damage and/or deterioration</a:t>
            </a:r>
            <a:endParaRPr lang="en-US" b="0" dirty="0"/>
          </a:p>
        </p:txBody>
      </p:sp>
      <p:pic>
        <p:nvPicPr>
          <p:cNvPr id="18" name="Content Placeholder 17" descr="DSCN2164.JPG"/>
          <p:cNvPicPr>
            <a:picLocks noGrp="1" noChangeAspect="1"/>
          </p:cNvPicPr>
          <p:nvPr>
            <p:ph sz="quarter" idx="4"/>
          </p:nvPr>
        </p:nvPicPr>
        <p:blipFill>
          <a:blip r:embed="rId4" cstate="print"/>
          <a:stretch>
            <a:fillRect/>
          </a:stretch>
        </p:blipFill>
        <p:spPr>
          <a:xfrm>
            <a:off x="4645025" y="2634853"/>
            <a:ext cx="4041775" cy="3031331"/>
          </a:xfrm>
        </p:spPr>
      </p:pic>
      <p:pic>
        <p:nvPicPr>
          <p:cNvPr id="20" name="Content Placeholder 19" descr="DSCN2166.JPG"/>
          <p:cNvPicPr>
            <a:picLocks noGrp="1" noChangeAspect="1"/>
          </p:cNvPicPr>
          <p:nvPr>
            <p:ph sz="half" idx="2"/>
          </p:nvPr>
        </p:nvPicPr>
        <p:blipFill>
          <a:blip r:embed="rId5" cstate="print"/>
          <a:stretch>
            <a:fillRect/>
          </a:stretch>
        </p:blipFill>
        <p:spPr>
          <a:xfrm>
            <a:off x="457200" y="2635448"/>
            <a:ext cx="4040188" cy="3030141"/>
          </a:xfrm>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p:cNvPicPr>
            <a:picLocks noChangeAspect="1" noChangeArrowheads="1"/>
          </p:cNvPicPr>
          <p:nvPr/>
        </p:nvPicPr>
        <p:blipFill>
          <a:blip r:embed="rId2" cstate="print"/>
          <a:srcRect/>
          <a:stretch>
            <a:fillRect/>
          </a:stretch>
        </p:blipFill>
        <p:spPr bwMode="auto">
          <a:xfrm>
            <a:off x="0" y="0"/>
            <a:ext cx="1143000" cy="1143000"/>
          </a:xfrm>
          <a:prstGeom prst="rect">
            <a:avLst/>
          </a:prstGeom>
          <a:noFill/>
          <a:ln w="9525">
            <a:noFill/>
            <a:miter lim="800000"/>
            <a:headEnd/>
            <a:tailEnd/>
          </a:ln>
        </p:spPr>
      </p:pic>
      <p:pic>
        <p:nvPicPr>
          <p:cNvPr id="8" name="Picture 2"/>
          <p:cNvPicPr>
            <a:picLocks noChangeAspect="1" noChangeArrowheads="1"/>
          </p:cNvPicPr>
          <p:nvPr/>
        </p:nvPicPr>
        <p:blipFill>
          <a:blip r:embed="rId3" cstate="print"/>
          <a:srcRect/>
          <a:stretch>
            <a:fillRect/>
          </a:stretch>
        </p:blipFill>
        <p:spPr bwMode="auto">
          <a:xfrm>
            <a:off x="7695096" y="1"/>
            <a:ext cx="1448904" cy="1219200"/>
          </a:xfrm>
          <a:prstGeom prst="rect">
            <a:avLst/>
          </a:prstGeom>
          <a:noFill/>
          <a:ln w="9525">
            <a:noFill/>
            <a:miter lim="800000"/>
            <a:headEnd/>
            <a:tailEnd/>
          </a:ln>
        </p:spPr>
      </p:pic>
      <p:sp>
        <p:nvSpPr>
          <p:cNvPr id="9" name="Title 8"/>
          <p:cNvSpPr>
            <a:spLocks noGrp="1"/>
          </p:cNvSpPr>
          <p:nvPr>
            <p:ph type="title"/>
          </p:nvPr>
        </p:nvSpPr>
        <p:spPr/>
        <p:txBody>
          <a:bodyPr>
            <a:noAutofit/>
          </a:bodyPr>
          <a:lstStyle/>
          <a:p>
            <a:r>
              <a:rPr lang="en-US" sz="3600" b="1" dirty="0"/>
              <a:t>KMB </a:t>
            </a:r>
            <a:r>
              <a:rPr lang="en-US" sz="3600" b="1" dirty="0" smtClean="0"/>
              <a:t>28 </a:t>
            </a:r>
            <a:r>
              <a:rPr lang="en-US" sz="3600" b="1" u="sng" dirty="0"/>
              <a:t/>
            </a:r>
            <a:br>
              <a:rPr lang="en-US" sz="3600" b="1" u="sng" dirty="0"/>
            </a:br>
            <a:r>
              <a:rPr lang="en-US" sz="3600" b="1" dirty="0"/>
              <a:t> </a:t>
            </a:r>
            <a:r>
              <a:rPr lang="en-US" sz="3600" b="1" dirty="0" smtClean="0"/>
              <a:t>MASK ASSEMBLY</a:t>
            </a:r>
            <a:endParaRPr lang="en-US" sz="3600" b="1" dirty="0"/>
          </a:p>
        </p:txBody>
      </p:sp>
      <p:sp>
        <p:nvSpPr>
          <p:cNvPr id="10" name="Content Placeholder 9"/>
          <p:cNvSpPr>
            <a:spLocks noGrp="1"/>
          </p:cNvSpPr>
          <p:nvPr>
            <p:ph sz="half" idx="1"/>
          </p:nvPr>
        </p:nvSpPr>
        <p:spPr>
          <a:xfrm>
            <a:off x="457200" y="1600200"/>
            <a:ext cx="2743200" cy="4525963"/>
          </a:xfrm>
        </p:spPr>
        <p:txBody>
          <a:bodyPr/>
          <a:lstStyle/>
          <a:p>
            <a:endParaRPr lang="en-US" dirty="0" smtClean="0"/>
          </a:p>
          <a:p>
            <a:endParaRPr lang="en-US" dirty="0" smtClean="0"/>
          </a:p>
          <a:p>
            <a:r>
              <a:rPr lang="en-US" dirty="0" smtClean="0"/>
              <a:t>The KM28, 9, and 10 do not have  comfort inserts</a:t>
            </a:r>
          </a:p>
          <a:p>
            <a:pPr>
              <a:buNone/>
            </a:pPr>
            <a:endParaRPr lang="en-US" dirty="0"/>
          </a:p>
        </p:txBody>
      </p:sp>
      <p:pic>
        <p:nvPicPr>
          <p:cNvPr id="12" name="Content Placeholder 11" descr="DSCN2214.JPG"/>
          <p:cNvPicPr>
            <a:picLocks noGrp="1" noChangeAspect="1"/>
          </p:cNvPicPr>
          <p:nvPr>
            <p:ph sz="half" idx="2"/>
          </p:nvPr>
        </p:nvPicPr>
        <p:blipFill>
          <a:blip r:embed="rId4" cstate="print"/>
          <a:srcRect l="3774" t="5477"/>
          <a:stretch>
            <a:fillRect/>
          </a:stretch>
        </p:blipFill>
        <p:spPr>
          <a:xfrm>
            <a:off x="3429000" y="1981200"/>
            <a:ext cx="5437663" cy="4006056"/>
          </a:xfrm>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p:cNvPicPr>
            <a:picLocks noChangeAspect="1" noChangeArrowheads="1"/>
          </p:cNvPicPr>
          <p:nvPr/>
        </p:nvPicPr>
        <p:blipFill>
          <a:blip r:embed="rId2" cstate="print"/>
          <a:srcRect/>
          <a:stretch>
            <a:fillRect/>
          </a:stretch>
        </p:blipFill>
        <p:spPr bwMode="auto">
          <a:xfrm>
            <a:off x="0" y="0"/>
            <a:ext cx="1143000" cy="1143000"/>
          </a:xfrm>
          <a:prstGeom prst="rect">
            <a:avLst/>
          </a:prstGeom>
          <a:noFill/>
          <a:ln w="9525">
            <a:noFill/>
            <a:miter lim="800000"/>
            <a:headEnd/>
            <a:tailEnd/>
          </a:ln>
        </p:spPr>
      </p:pic>
      <p:pic>
        <p:nvPicPr>
          <p:cNvPr id="8" name="Picture 2"/>
          <p:cNvPicPr>
            <a:picLocks noChangeAspect="1" noChangeArrowheads="1"/>
          </p:cNvPicPr>
          <p:nvPr/>
        </p:nvPicPr>
        <p:blipFill>
          <a:blip r:embed="rId3" cstate="print"/>
          <a:srcRect/>
          <a:stretch>
            <a:fillRect/>
          </a:stretch>
        </p:blipFill>
        <p:spPr bwMode="auto">
          <a:xfrm>
            <a:off x="7695096" y="1"/>
            <a:ext cx="1448904" cy="1219200"/>
          </a:xfrm>
          <a:prstGeom prst="rect">
            <a:avLst/>
          </a:prstGeom>
          <a:noFill/>
          <a:ln w="9525">
            <a:noFill/>
            <a:miter lim="800000"/>
            <a:headEnd/>
            <a:tailEnd/>
          </a:ln>
        </p:spPr>
      </p:pic>
      <p:sp>
        <p:nvSpPr>
          <p:cNvPr id="9" name="Title 8"/>
          <p:cNvSpPr>
            <a:spLocks noGrp="1"/>
          </p:cNvSpPr>
          <p:nvPr>
            <p:ph type="title"/>
          </p:nvPr>
        </p:nvSpPr>
        <p:spPr/>
        <p:txBody>
          <a:bodyPr>
            <a:noAutofit/>
          </a:bodyPr>
          <a:lstStyle/>
          <a:p>
            <a:r>
              <a:rPr lang="en-US" sz="3600" b="1" dirty="0"/>
              <a:t>KMB </a:t>
            </a:r>
            <a:r>
              <a:rPr lang="en-US" sz="3600" b="1" dirty="0" smtClean="0"/>
              <a:t>18 </a:t>
            </a:r>
            <a:r>
              <a:rPr lang="en-US" sz="3600" b="1" u="sng" dirty="0"/>
              <a:t/>
            </a:r>
            <a:br>
              <a:rPr lang="en-US" sz="3600" b="1" u="sng" dirty="0"/>
            </a:br>
            <a:r>
              <a:rPr lang="en-US" sz="3600" b="1" dirty="0"/>
              <a:t> </a:t>
            </a:r>
            <a:r>
              <a:rPr lang="en-US" sz="3600" b="1" dirty="0" smtClean="0"/>
              <a:t>MASK ASSEMBLY</a:t>
            </a:r>
            <a:endParaRPr lang="en-US" sz="3600" b="1" dirty="0"/>
          </a:p>
        </p:txBody>
      </p:sp>
      <p:sp>
        <p:nvSpPr>
          <p:cNvPr id="12" name="Text Placeholder 11"/>
          <p:cNvSpPr>
            <a:spLocks noGrp="1"/>
          </p:cNvSpPr>
          <p:nvPr>
            <p:ph type="body" idx="1"/>
          </p:nvPr>
        </p:nvSpPr>
        <p:spPr/>
        <p:txBody>
          <a:bodyPr>
            <a:normAutofit fontScale="70000" lnSpcReduction="20000"/>
          </a:bodyPr>
          <a:lstStyle/>
          <a:p>
            <a:r>
              <a:rPr lang="en-US" b="0" dirty="0" smtClean="0"/>
              <a:t>Remove the Main Exhaust Valve Cover and  inspect Main Exhaust/Dewatering Valve</a:t>
            </a:r>
          </a:p>
        </p:txBody>
      </p:sp>
      <p:sp>
        <p:nvSpPr>
          <p:cNvPr id="13" name="Text Placeholder 12"/>
          <p:cNvSpPr>
            <a:spLocks noGrp="1"/>
          </p:cNvSpPr>
          <p:nvPr>
            <p:ph type="body" sz="quarter" idx="3"/>
          </p:nvPr>
        </p:nvSpPr>
        <p:spPr/>
        <p:txBody>
          <a:bodyPr>
            <a:normAutofit fontScale="92500" lnSpcReduction="20000"/>
          </a:bodyPr>
          <a:lstStyle/>
          <a:p>
            <a:r>
              <a:rPr lang="en-US" b="0" dirty="0" smtClean="0"/>
              <a:t>Inspect Seat for damage and/or contamination</a:t>
            </a:r>
          </a:p>
        </p:txBody>
      </p:sp>
      <p:pic>
        <p:nvPicPr>
          <p:cNvPr id="16" name="Content Placeholder 15" descr="DSCN2203.JPG"/>
          <p:cNvPicPr>
            <a:picLocks noGrp="1" noChangeAspect="1"/>
          </p:cNvPicPr>
          <p:nvPr>
            <p:ph sz="half" idx="2"/>
          </p:nvPr>
        </p:nvPicPr>
        <p:blipFill>
          <a:blip r:embed="rId4" cstate="print"/>
          <a:stretch>
            <a:fillRect/>
          </a:stretch>
        </p:blipFill>
        <p:spPr>
          <a:xfrm>
            <a:off x="457200" y="2635448"/>
            <a:ext cx="4040188" cy="3030141"/>
          </a:xfrm>
        </p:spPr>
      </p:pic>
      <p:pic>
        <p:nvPicPr>
          <p:cNvPr id="18" name="Content Placeholder 17" descr="DSCN2204.JPG"/>
          <p:cNvPicPr>
            <a:picLocks noGrp="1" noChangeAspect="1"/>
          </p:cNvPicPr>
          <p:nvPr>
            <p:ph sz="quarter" idx="4"/>
          </p:nvPr>
        </p:nvPicPr>
        <p:blipFill>
          <a:blip r:embed="rId5" cstate="print"/>
          <a:stretch>
            <a:fillRect/>
          </a:stretch>
        </p:blipFill>
        <p:spPr>
          <a:xfrm>
            <a:off x="4645025" y="2634853"/>
            <a:ext cx="4041775" cy="3031331"/>
          </a:xfrm>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p:cNvPicPr>
            <a:picLocks noChangeAspect="1" noChangeArrowheads="1"/>
          </p:cNvPicPr>
          <p:nvPr/>
        </p:nvPicPr>
        <p:blipFill>
          <a:blip r:embed="rId2" cstate="print"/>
          <a:srcRect/>
          <a:stretch>
            <a:fillRect/>
          </a:stretch>
        </p:blipFill>
        <p:spPr bwMode="auto">
          <a:xfrm>
            <a:off x="0" y="0"/>
            <a:ext cx="1143000" cy="1143000"/>
          </a:xfrm>
          <a:prstGeom prst="rect">
            <a:avLst/>
          </a:prstGeom>
          <a:noFill/>
          <a:ln w="9525">
            <a:noFill/>
            <a:miter lim="800000"/>
            <a:headEnd/>
            <a:tailEnd/>
          </a:ln>
        </p:spPr>
      </p:pic>
      <p:pic>
        <p:nvPicPr>
          <p:cNvPr id="8" name="Picture 2"/>
          <p:cNvPicPr>
            <a:picLocks noChangeAspect="1" noChangeArrowheads="1"/>
          </p:cNvPicPr>
          <p:nvPr/>
        </p:nvPicPr>
        <p:blipFill>
          <a:blip r:embed="rId3" cstate="print"/>
          <a:srcRect/>
          <a:stretch>
            <a:fillRect/>
          </a:stretch>
        </p:blipFill>
        <p:spPr bwMode="auto">
          <a:xfrm>
            <a:off x="7695096" y="1"/>
            <a:ext cx="1448904" cy="1219200"/>
          </a:xfrm>
          <a:prstGeom prst="rect">
            <a:avLst/>
          </a:prstGeom>
          <a:noFill/>
          <a:ln w="9525">
            <a:noFill/>
            <a:miter lim="800000"/>
            <a:headEnd/>
            <a:tailEnd/>
          </a:ln>
        </p:spPr>
      </p:pic>
      <p:sp>
        <p:nvSpPr>
          <p:cNvPr id="9" name="Title 8"/>
          <p:cNvSpPr>
            <a:spLocks noGrp="1"/>
          </p:cNvSpPr>
          <p:nvPr>
            <p:ph type="title"/>
          </p:nvPr>
        </p:nvSpPr>
        <p:spPr/>
        <p:txBody>
          <a:bodyPr>
            <a:noAutofit/>
          </a:bodyPr>
          <a:lstStyle/>
          <a:p>
            <a:r>
              <a:rPr lang="en-US" sz="3600" b="1" dirty="0"/>
              <a:t>KMB </a:t>
            </a:r>
            <a:r>
              <a:rPr lang="en-US" sz="3600" b="1" dirty="0" smtClean="0"/>
              <a:t>28, 9, 10, MK1 </a:t>
            </a:r>
            <a:r>
              <a:rPr lang="en-US" sz="3600" b="1" dirty="0"/>
              <a:t>(BANDMASK)</a:t>
            </a:r>
            <a:r>
              <a:rPr lang="en-US" sz="3600" b="1" u="sng" dirty="0"/>
              <a:t/>
            </a:r>
            <a:br>
              <a:rPr lang="en-US" sz="3600" b="1" u="sng" dirty="0"/>
            </a:br>
            <a:r>
              <a:rPr lang="en-US" sz="3600" b="1" dirty="0"/>
              <a:t> </a:t>
            </a:r>
            <a:r>
              <a:rPr lang="en-US" sz="3600" b="1" dirty="0" smtClean="0"/>
              <a:t>MASK ASSEMBLY</a:t>
            </a:r>
            <a:endParaRPr lang="en-US" sz="3600" b="1" dirty="0"/>
          </a:p>
        </p:txBody>
      </p:sp>
      <p:sp>
        <p:nvSpPr>
          <p:cNvPr id="6" name="Text Placeholder 5"/>
          <p:cNvSpPr>
            <a:spLocks noGrp="1"/>
          </p:cNvSpPr>
          <p:nvPr>
            <p:ph type="body" idx="1"/>
          </p:nvPr>
        </p:nvSpPr>
        <p:spPr/>
        <p:txBody>
          <a:bodyPr>
            <a:normAutofit fontScale="92500" lnSpcReduction="20000"/>
          </a:bodyPr>
          <a:lstStyle/>
          <a:p>
            <a:r>
              <a:rPr lang="en-US" b="0" dirty="0" smtClean="0"/>
              <a:t>Water dump valve assemblies are    molded into Plastic frames </a:t>
            </a:r>
            <a:endParaRPr lang="en-US" b="0" dirty="0"/>
          </a:p>
        </p:txBody>
      </p:sp>
      <p:sp>
        <p:nvSpPr>
          <p:cNvPr id="12" name="Text Placeholder 11"/>
          <p:cNvSpPr>
            <a:spLocks noGrp="1"/>
          </p:cNvSpPr>
          <p:nvPr>
            <p:ph type="body" sz="quarter" idx="3"/>
          </p:nvPr>
        </p:nvSpPr>
        <p:spPr/>
        <p:txBody>
          <a:bodyPr>
            <a:normAutofit fontScale="92500" lnSpcReduction="20000"/>
          </a:bodyPr>
          <a:lstStyle/>
          <a:p>
            <a:r>
              <a:rPr lang="en-US" b="0" dirty="0" smtClean="0"/>
              <a:t>If any damage is percent it cannot be repaired (replace frame)</a:t>
            </a:r>
            <a:endParaRPr lang="en-US" b="0" dirty="0"/>
          </a:p>
        </p:txBody>
      </p:sp>
      <p:pic>
        <p:nvPicPr>
          <p:cNvPr id="15" name="Content Placeholder 14" descr="DSCN2208.JPG"/>
          <p:cNvPicPr>
            <a:picLocks noGrp="1" noChangeAspect="1"/>
          </p:cNvPicPr>
          <p:nvPr>
            <p:ph sz="quarter" idx="4"/>
          </p:nvPr>
        </p:nvPicPr>
        <p:blipFill>
          <a:blip r:embed="rId4" cstate="print"/>
          <a:stretch>
            <a:fillRect/>
          </a:stretch>
        </p:blipFill>
        <p:spPr>
          <a:xfrm>
            <a:off x="4645025" y="2634853"/>
            <a:ext cx="4041775" cy="3031331"/>
          </a:xfrm>
        </p:spPr>
      </p:pic>
      <p:pic>
        <p:nvPicPr>
          <p:cNvPr id="17" name="Content Placeholder 16" descr="DSCN2207.JPG"/>
          <p:cNvPicPr>
            <a:picLocks noGrp="1" noChangeAspect="1"/>
          </p:cNvPicPr>
          <p:nvPr>
            <p:ph sz="half" idx="2"/>
          </p:nvPr>
        </p:nvPicPr>
        <p:blipFill>
          <a:blip r:embed="rId5" cstate="print"/>
          <a:stretch>
            <a:fillRect/>
          </a:stretch>
        </p:blipFill>
        <p:spPr>
          <a:xfrm>
            <a:off x="457200" y="2635448"/>
            <a:ext cx="4040188" cy="3030141"/>
          </a:xfrm>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p:cNvPicPr>
            <a:picLocks noChangeAspect="1" noChangeArrowheads="1"/>
          </p:cNvPicPr>
          <p:nvPr/>
        </p:nvPicPr>
        <p:blipFill>
          <a:blip r:embed="rId2" cstate="print"/>
          <a:srcRect/>
          <a:stretch>
            <a:fillRect/>
          </a:stretch>
        </p:blipFill>
        <p:spPr bwMode="auto">
          <a:xfrm>
            <a:off x="0" y="0"/>
            <a:ext cx="1143000" cy="1143000"/>
          </a:xfrm>
          <a:prstGeom prst="rect">
            <a:avLst/>
          </a:prstGeom>
          <a:noFill/>
          <a:ln w="9525">
            <a:noFill/>
            <a:miter lim="800000"/>
            <a:headEnd/>
            <a:tailEnd/>
          </a:ln>
        </p:spPr>
      </p:pic>
      <p:pic>
        <p:nvPicPr>
          <p:cNvPr id="8" name="Picture 2"/>
          <p:cNvPicPr>
            <a:picLocks noChangeAspect="1" noChangeArrowheads="1"/>
          </p:cNvPicPr>
          <p:nvPr/>
        </p:nvPicPr>
        <p:blipFill>
          <a:blip r:embed="rId3" cstate="print"/>
          <a:srcRect/>
          <a:stretch>
            <a:fillRect/>
          </a:stretch>
        </p:blipFill>
        <p:spPr bwMode="auto">
          <a:xfrm>
            <a:off x="7695096" y="1"/>
            <a:ext cx="1448904" cy="1219200"/>
          </a:xfrm>
          <a:prstGeom prst="rect">
            <a:avLst/>
          </a:prstGeom>
          <a:noFill/>
          <a:ln w="9525">
            <a:noFill/>
            <a:miter lim="800000"/>
            <a:headEnd/>
            <a:tailEnd/>
          </a:ln>
        </p:spPr>
      </p:pic>
      <p:sp>
        <p:nvSpPr>
          <p:cNvPr id="9" name="Title 8"/>
          <p:cNvSpPr>
            <a:spLocks noGrp="1"/>
          </p:cNvSpPr>
          <p:nvPr>
            <p:ph type="title"/>
          </p:nvPr>
        </p:nvSpPr>
        <p:spPr/>
        <p:txBody>
          <a:bodyPr>
            <a:noAutofit/>
          </a:bodyPr>
          <a:lstStyle/>
          <a:p>
            <a:r>
              <a:rPr lang="en-US" sz="3600" b="1" dirty="0"/>
              <a:t>KMB 18/28 </a:t>
            </a:r>
            <a:r>
              <a:rPr lang="en-US" sz="3600" b="1" u="sng" dirty="0"/>
              <a:t/>
            </a:r>
            <a:br>
              <a:rPr lang="en-US" sz="3600" b="1" u="sng" dirty="0"/>
            </a:br>
            <a:r>
              <a:rPr lang="en-US" sz="3600" b="1" dirty="0" smtClean="0"/>
              <a:t> MASK ASSEMBLY </a:t>
            </a:r>
            <a:endParaRPr lang="en-US" sz="3600" b="1" dirty="0"/>
          </a:p>
        </p:txBody>
      </p:sp>
      <p:sp>
        <p:nvSpPr>
          <p:cNvPr id="6" name="Text Placeholder 5"/>
          <p:cNvSpPr>
            <a:spLocks noGrp="1"/>
          </p:cNvSpPr>
          <p:nvPr>
            <p:ph type="body" idx="1"/>
          </p:nvPr>
        </p:nvSpPr>
        <p:spPr/>
        <p:txBody>
          <a:bodyPr>
            <a:normAutofit fontScale="92500" lnSpcReduction="20000"/>
          </a:bodyPr>
          <a:lstStyle/>
          <a:p>
            <a:r>
              <a:rPr lang="en-US" b="0" dirty="0" smtClean="0"/>
              <a:t>Tri-Valve exhaust system will fit  KMB 18, 28, 9, and 10 </a:t>
            </a:r>
            <a:endParaRPr lang="en-US" b="0" dirty="0"/>
          </a:p>
        </p:txBody>
      </p:sp>
      <p:pic>
        <p:nvPicPr>
          <p:cNvPr id="14" name="Content Placeholder 13" descr="DSCN2223.JPG"/>
          <p:cNvPicPr>
            <a:picLocks noGrp="1" noChangeAspect="1"/>
          </p:cNvPicPr>
          <p:nvPr>
            <p:ph sz="half" idx="2"/>
          </p:nvPr>
        </p:nvPicPr>
        <p:blipFill>
          <a:blip r:embed="rId4" cstate="print"/>
          <a:stretch>
            <a:fillRect/>
          </a:stretch>
        </p:blipFill>
        <p:spPr>
          <a:xfrm>
            <a:off x="457200" y="2635448"/>
            <a:ext cx="4040188" cy="3030141"/>
          </a:xfrm>
        </p:spPr>
      </p:pic>
      <p:sp>
        <p:nvSpPr>
          <p:cNvPr id="12" name="Text Placeholder 11"/>
          <p:cNvSpPr>
            <a:spLocks noGrp="1"/>
          </p:cNvSpPr>
          <p:nvPr>
            <p:ph type="body" sz="quarter" idx="3"/>
          </p:nvPr>
        </p:nvSpPr>
        <p:spPr/>
        <p:txBody>
          <a:bodyPr>
            <a:normAutofit fontScale="92500"/>
          </a:bodyPr>
          <a:lstStyle/>
          <a:p>
            <a:r>
              <a:rPr lang="en-US" b="0" dirty="0" smtClean="0"/>
              <a:t>No frame modifications required</a:t>
            </a:r>
            <a:endParaRPr lang="en-US" b="0" dirty="0"/>
          </a:p>
        </p:txBody>
      </p:sp>
      <p:pic>
        <p:nvPicPr>
          <p:cNvPr id="15" name="Content Placeholder 14" descr="DSCN2229.JPG"/>
          <p:cNvPicPr>
            <a:picLocks noGrp="1" noChangeAspect="1"/>
          </p:cNvPicPr>
          <p:nvPr>
            <p:ph sz="quarter" idx="4"/>
          </p:nvPr>
        </p:nvPicPr>
        <p:blipFill>
          <a:blip r:embed="rId5" cstate="print"/>
          <a:stretch>
            <a:fillRect/>
          </a:stretch>
        </p:blipFill>
        <p:spPr>
          <a:xfrm>
            <a:off x="4645025" y="2634853"/>
            <a:ext cx="4041775" cy="3031331"/>
          </a:xfrm>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p:cNvPicPr>
            <a:picLocks noChangeAspect="1" noChangeArrowheads="1"/>
          </p:cNvPicPr>
          <p:nvPr/>
        </p:nvPicPr>
        <p:blipFill>
          <a:blip r:embed="rId2" cstate="print"/>
          <a:srcRect/>
          <a:stretch>
            <a:fillRect/>
          </a:stretch>
        </p:blipFill>
        <p:spPr bwMode="auto">
          <a:xfrm>
            <a:off x="0" y="0"/>
            <a:ext cx="1143000" cy="1143000"/>
          </a:xfrm>
          <a:prstGeom prst="rect">
            <a:avLst/>
          </a:prstGeom>
          <a:noFill/>
          <a:ln w="9525">
            <a:noFill/>
            <a:miter lim="800000"/>
            <a:headEnd/>
            <a:tailEnd/>
          </a:ln>
        </p:spPr>
      </p:pic>
      <p:pic>
        <p:nvPicPr>
          <p:cNvPr id="8" name="Picture 2"/>
          <p:cNvPicPr>
            <a:picLocks noChangeAspect="1" noChangeArrowheads="1"/>
          </p:cNvPicPr>
          <p:nvPr/>
        </p:nvPicPr>
        <p:blipFill>
          <a:blip r:embed="rId3" cstate="print"/>
          <a:srcRect/>
          <a:stretch>
            <a:fillRect/>
          </a:stretch>
        </p:blipFill>
        <p:spPr bwMode="auto">
          <a:xfrm>
            <a:off x="7695096" y="1"/>
            <a:ext cx="1448904" cy="1219200"/>
          </a:xfrm>
          <a:prstGeom prst="rect">
            <a:avLst/>
          </a:prstGeom>
          <a:noFill/>
          <a:ln w="9525">
            <a:noFill/>
            <a:miter lim="800000"/>
            <a:headEnd/>
            <a:tailEnd/>
          </a:ln>
        </p:spPr>
      </p:pic>
      <p:sp>
        <p:nvSpPr>
          <p:cNvPr id="9" name="Title 8"/>
          <p:cNvSpPr>
            <a:spLocks noGrp="1"/>
          </p:cNvSpPr>
          <p:nvPr>
            <p:ph type="title"/>
          </p:nvPr>
        </p:nvSpPr>
        <p:spPr/>
        <p:txBody>
          <a:bodyPr>
            <a:noAutofit/>
          </a:bodyPr>
          <a:lstStyle/>
          <a:p>
            <a:r>
              <a:rPr lang="en-US" sz="3600" b="1" dirty="0"/>
              <a:t>KMB 18/28 </a:t>
            </a:r>
            <a:r>
              <a:rPr lang="en-US" sz="3600" b="1" u="sng" dirty="0"/>
              <a:t/>
            </a:r>
            <a:br>
              <a:rPr lang="en-US" sz="3600" b="1" u="sng" dirty="0"/>
            </a:br>
            <a:r>
              <a:rPr lang="en-US" sz="3600" b="1" dirty="0"/>
              <a:t> </a:t>
            </a:r>
            <a:r>
              <a:rPr lang="en-US" sz="3600" b="1" dirty="0" smtClean="0"/>
              <a:t>Band Keeper Kit</a:t>
            </a:r>
            <a:endParaRPr lang="en-US" sz="3600" b="1" dirty="0"/>
          </a:p>
        </p:txBody>
      </p:sp>
      <p:sp>
        <p:nvSpPr>
          <p:cNvPr id="6" name="Content Placeholder 5"/>
          <p:cNvSpPr>
            <a:spLocks noGrp="1"/>
          </p:cNvSpPr>
          <p:nvPr>
            <p:ph sz="half" idx="1"/>
          </p:nvPr>
        </p:nvSpPr>
        <p:spPr/>
        <p:txBody>
          <a:bodyPr/>
          <a:lstStyle/>
          <a:p>
            <a:r>
              <a:rPr lang="en-US" dirty="0" smtClean="0"/>
              <a:t>Introduced in 2003</a:t>
            </a:r>
          </a:p>
          <a:p>
            <a:endParaRPr lang="en-US" dirty="0" smtClean="0"/>
          </a:p>
          <a:p>
            <a:r>
              <a:rPr lang="en-US" dirty="0" smtClean="0"/>
              <a:t>Will fit all KMB masks</a:t>
            </a:r>
          </a:p>
          <a:p>
            <a:endParaRPr lang="en-US" dirty="0" smtClean="0"/>
          </a:p>
          <a:p>
            <a:r>
              <a:rPr lang="en-US" dirty="0" smtClean="0"/>
              <a:t>Requires new hood</a:t>
            </a:r>
          </a:p>
          <a:p>
            <a:endParaRPr lang="en-US" dirty="0" smtClean="0"/>
          </a:p>
          <a:p>
            <a:r>
              <a:rPr lang="en-US" dirty="0" smtClean="0"/>
              <a:t>Bands are inserted into  hood</a:t>
            </a:r>
            <a:endParaRPr lang="en-US" dirty="0"/>
          </a:p>
        </p:txBody>
      </p:sp>
      <p:pic>
        <p:nvPicPr>
          <p:cNvPr id="12" name="Content Placeholder 11" descr="DSCN2146.JPG"/>
          <p:cNvPicPr>
            <a:picLocks noGrp="1" noChangeAspect="1"/>
          </p:cNvPicPr>
          <p:nvPr>
            <p:ph sz="half" idx="2"/>
          </p:nvPr>
        </p:nvPicPr>
        <p:blipFill>
          <a:blip r:embed="rId4" cstate="print"/>
          <a:srcRect r="16981"/>
          <a:stretch>
            <a:fillRect/>
          </a:stretch>
        </p:blipFill>
        <p:spPr>
          <a:xfrm>
            <a:off x="4648199" y="2057400"/>
            <a:ext cx="4280619" cy="3867150"/>
          </a:xfrm>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p:cNvPicPr>
            <a:picLocks noChangeAspect="1" noChangeArrowheads="1"/>
          </p:cNvPicPr>
          <p:nvPr/>
        </p:nvPicPr>
        <p:blipFill>
          <a:blip r:embed="rId2" cstate="print"/>
          <a:srcRect/>
          <a:stretch>
            <a:fillRect/>
          </a:stretch>
        </p:blipFill>
        <p:spPr bwMode="auto">
          <a:xfrm>
            <a:off x="0" y="0"/>
            <a:ext cx="1143000" cy="1143000"/>
          </a:xfrm>
          <a:prstGeom prst="rect">
            <a:avLst/>
          </a:prstGeom>
          <a:noFill/>
          <a:ln w="9525">
            <a:noFill/>
            <a:miter lim="800000"/>
            <a:headEnd/>
            <a:tailEnd/>
          </a:ln>
        </p:spPr>
      </p:pic>
      <p:pic>
        <p:nvPicPr>
          <p:cNvPr id="8" name="Picture 2"/>
          <p:cNvPicPr>
            <a:picLocks noChangeAspect="1" noChangeArrowheads="1"/>
          </p:cNvPicPr>
          <p:nvPr/>
        </p:nvPicPr>
        <p:blipFill>
          <a:blip r:embed="rId3" cstate="print"/>
          <a:srcRect/>
          <a:stretch>
            <a:fillRect/>
          </a:stretch>
        </p:blipFill>
        <p:spPr bwMode="auto">
          <a:xfrm>
            <a:off x="7695096" y="1"/>
            <a:ext cx="1448904" cy="1219200"/>
          </a:xfrm>
          <a:prstGeom prst="rect">
            <a:avLst/>
          </a:prstGeom>
          <a:noFill/>
          <a:ln w="9525">
            <a:noFill/>
            <a:miter lim="800000"/>
            <a:headEnd/>
            <a:tailEnd/>
          </a:ln>
        </p:spPr>
      </p:pic>
      <p:sp>
        <p:nvSpPr>
          <p:cNvPr id="9" name="Title 8"/>
          <p:cNvSpPr>
            <a:spLocks noGrp="1"/>
          </p:cNvSpPr>
          <p:nvPr>
            <p:ph type="title"/>
          </p:nvPr>
        </p:nvSpPr>
        <p:spPr/>
        <p:txBody>
          <a:bodyPr>
            <a:noAutofit/>
          </a:bodyPr>
          <a:lstStyle/>
          <a:p>
            <a:r>
              <a:rPr lang="en-US" sz="3600" b="1" dirty="0"/>
              <a:t>KMB 18/28 </a:t>
            </a:r>
            <a:r>
              <a:rPr lang="en-US" sz="3600" b="1" u="sng" dirty="0"/>
              <a:t/>
            </a:r>
            <a:br>
              <a:rPr lang="en-US" sz="3600" b="1" u="sng" dirty="0"/>
            </a:br>
            <a:r>
              <a:rPr lang="en-US" sz="3600" b="1" dirty="0"/>
              <a:t> </a:t>
            </a:r>
            <a:r>
              <a:rPr lang="en-US" sz="3600" b="1" dirty="0" smtClean="0"/>
              <a:t>Band Keeper Kit</a:t>
            </a:r>
            <a:endParaRPr lang="en-US" sz="3600" b="1" dirty="0"/>
          </a:p>
        </p:txBody>
      </p:sp>
      <p:sp>
        <p:nvSpPr>
          <p:cNvPr id="14" name="Text Placeholder 13"/>
          <p:cNvSpPr>
            <a:spLocks noGrp="1"/>
          </p:cNvSpPr>
          <p:nvPr>
            <p:ph type="body" idx="1"/>
          </p:nvPr>
        </p:nvSpPr>
        <p:spPr/>
        <p:txBody>
          <a:bodyPr>
            <a:normAutofit fontScale="92500" lnSpcReduction="20000"/>
          </a:bodyPr>
          <a:lstStyle/>
          <a:p>
            <a:pPr algn="ctr"/>
            <a:r>
              <a:rPr lang="en-US" b="0" dirty="0" smtClean="0"/>
              <a:t>Prevents hood retaining band from separating from frame</a:t>
            </a:r>
            <a:endParaRPr lang="en-US" b="0" dirty="0"/>
          </a:p>
        </p:txBody>
      </p:sp>
      <p:pic>
        <p:nvPicPr>
          <p:cNvPr id="13" name="Content Placeholder 12" descr="DSCN2148.JPG"/>
          <p:cNvPicPr>
            <a:picLocks noGrp="1" noChangeAspect="1"/>
          </p:cNvPicPr>
          <p:nvPr>
            <p:ph sz="half" idx="2"/>
          </p:nvPr>
        </p:nvPicPr>
        <p:blipFill>
          <a:blip r:embed="rId4" cstate="print"/>
          <a:stretch>
            <a:fillRect/>
          </a:stretch>
        </p:blipFill>
        <p:spPr>
          <a:xfrm>
            <a:off x="457200" y="2635448"/>
            <a:ext cx="4040188" cy="3030141"/>
          </a:xfrm>
        </p:spPr>
      </p:pic>
      <p:sp>
        <p:nvSpPr>
          <p:cNvPr id="15" name="Text Placeholder 14"/>
          <p:cNvSpPr>
            <a:spLocks noGrp="1"/>
          </p:cNvSpPr>
          <p:nvPr>
            <p:ph type="body" sz="quarter" idx="3"/>
          </p:nvPr>
        </p:nvSpPr>
        <p:spPr/>
        <p:txBody>
          <a:bodyPr>
            <a:normAutofit fontScale="92500" lnSpcReduction="20000"/>
          </a:bodyPr>
          <a:lstStyle/>
          <a:p>
            <a:pPr algn="ctr"/>
            <a:r>
              <a:rPr lang="en-US" b="0" dirty="0" smtClean="0"/>
              <a:t>All masks manufactured after 2004 come with kit installed</a:t>
            </a:r>
            <a:endParaRPr lang="en-US" b="0" dirty="0"/>
          </a:p>
        </p:txBody>
      </p:sp>
      <p:pic>
        <p:nvPicPr>
          <p:cNvPr id="12" name="Content Placeholder 11" descr="DSCN2145.JPG"/>
          <p:cNvPicPr>
            <a:picLocks noGrp="1" noChangeAspect="1"/>
          </p:cNvPicPr>
          <p:nvPr>
            <p:ph sz="quarter" idx="4"/>
          </p:nvPr>
        </p:nvPicPr>
        <p:blipFill>
          <a:blip r:embed="rId5" cstate="print"/>
          <a:stretch>
            <a:fillRect/>
          </a:stretch>
        </p:blipFill>
        <p:spPr>
          <a:xfrm>
            <a:off x="4645025" y="2634853"/>
            <a:ext cx="4041775" cy="3031331"/>
          </a:xfr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KMB 18/28 (BANDMASK)</a:t>
            </a:r>
            <a:br>
              <a:rPr lang="en-US" b="1" dirty="0" smtClean="0"/>
            </a:br>
            <a:r>
              <a:rPr lang="en-US" b="1" dirty="0" smtClean="0"/>
              <a:t>Introduction</a:t>
            </a:r>
            <a:endParaRPr lang="en-US" dirty="0"/>
          </a:p>
        </p:txBody>
      </p:sp>
      <p:sp>
        <p:nvSpPr>
          <p:cNvPr id="3" name="Content Placeholder 2"/>
          <p:cNvSpPr>
            <a:spLocks noGrp="1"/>
          </p:cNvSpPr>
          <p:nvPr>
            <p:ph sz="half" idx="1"/>
          </p:nvPr>
        </p:nvSpPr>
        <p:spPr>
          <a:xfrm>
            <a:off x="152400" y="1798637"/>
            <a:ext cx="4038600" cy="4525963"/>
          </a:xfrm>
        </p:spPr>
        <p:txBody>
          <a:bodyPr>
            <a:normAutofit/>
          </a:bodyPr>
          <a:lstStyle/>
          <a:p>
            <a:endParaRPr lang="en-US" dirty="0" smtClean="0"/>
          </a:p>
          <a:p>
            <a:r>
              <a:rPr lang="en-US" dirty="0" smtClean="0"/>
              <a:t>This class is intended for divers who have previously  been commercially or militarily trained in the use of commercial dive equipment</a:t>
            </a:r>
          </a:p>
          <a:p>
            <a:endParaRPr lang="en-US" dirty="0"/>
          </a:p>
        </p:txBody>
      </p:sp>
      <p:pic>
        <p:nvPicPr>
          <p:cNvPr id="4" name="Picture 2"/>
          <p:cNvPicPr>
            <a:picLocks noChangeAspect="1" noChangeArrowheads="1"/>
          </p:cNvPicPr>
          <p:nvPr/>
        </p:nvPicPr>
        <p:blipFill>
          <a:blip r:embed="rId2" cstate="print"/>
          <a:srcRect/>
          <a:stretch>
            <a:fillRect/>
          </a:stretch>
        </p:blipFill>
        <p:spPr bwMode="auto">
          <a:xfrm>
            <a:off x="0" y="0"/>
            <a:ext cx="1066800" cy="1066800"/>
          </a:xfrm>
          <a:prstGeom prst="rect">
            <a:avLst/>
          </a:prstGeom>
          <a:noFill/>
          <a:ln w="9525">
            <a:noFill/>
            <a:miter lim="800000"/>
            <a:headEnd/>
            <a:tailEnd/>
          </a:ln>
        </p:spPr>
      </p:pic>
      <p:pic>
        <p:nvPicPr>
          <p:cNvPr id="5" name="Picture 2"/>
          <p:cNvPicPr>
            <a:picLocks noChangeAspect="1" noChangeArrowheads="1"/>
          </p:cNvPicPr>
          <p:nvPr/>
        </p:nvPicPr>
        <p:blipFill>
          <a:blip r:embed="rId3" cstate="print"/>
          <a:srcRect/>
          <a:stretch>
            <a:fillRect/>
          </a:stretch>
        </p:blipFill>
        <p:spPr bwMode="auto">
          <a:xfrm>
            <a:off x="7848600" y="1"/>
            <a:ext cx="1295400" cy="1090032"/>
          </a:xfrm>
          <a:prstGeom prst="rect">
            <a:avLst/>
          </a:prstGeom>
          <a:noFill/>
          <a:ln w="9525">
            <a:noFill/>
            <a:miter lim="800000"/>
            <a:headEnd/>
            <a:tailEnd/>
          </a:ln>
        </p:spPr>
      </p:pic>
      <p:pic>
        <p:nvPicPr>
          <p:cNvPr id="13" name="Content Placeholder 12" descr="DSCN0603.JPG"/>
          <p:cNvPicPr>
            <a:picLocks noGrp="1" noChangeAspect="1"/>
          </p:cNvPicPr>
          <p:nvPr>
            <p:ph sz="half" idx="2"/>
          </p:nvPr>
        </p:nvPicPr>
        <p:blipFill>
          <a:blip r:embed="rId4" cstate="print"/>
          <a:stretch>
            <a:fillRect/>
          </a:stretch>
        </p:blipFill>
        <p:spPr>
          <a:xfrm rot="10800000">
            <a:off x="4343400" y="2209800"/>
            <a:ext cx="4648200" cy="3486150"/>
          </a:xfrm>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p:cNvPicPr>
            <a:picLocks noChangeAspect="1" noChangeArrowheads="1"/>
          </p:cNvPicPr>
          <p:nvPr/>
        </p:nvPicPr>
        <p:blipFill>
          <a:blip r:embed="rId2" cstate="print"/>
          <a:srcRect/>
          <a:stretch>
            <a:fillRect/>
          </a:stretch>
        </p:blipFill>
        <p:spPr bwMode="auto">
          <a:xfrm>
            <a:off x="0" y="0"/>
            <a:ext cx="1143000" cy="1143000"/>
          </a:xfrm>
          <a:prstGeom prst="rect">
            <a:avLst/>
          </a:prstGeom>
          <a:noFill/>
          <a:ln w="9525">
            <a:noFill/>
            <a:miter lim="800000"/>
            <a:headEnd/>
            <a:tailEnd/>
          </a:ln>
        </p:spPr>
      </p:pic>
      <p:pic>
        <p:nvPicPr>
          <p:cNvPr id="8" name="Picture 2"/>
          <p:cNvPicPr>
            <a:picLocks noChangeAspect="1" noChangeArrowheads="1"/>
          </p:cNvPicPr>
          <p:nvPr/>
        </p:nvPicPr>
        <p:blipFill>
          <a:blip r:embed="rId3" cstate="print"/>
          <a:srcRect/>
          <a:stretch>
            <a:fillRect/>
          </a:stretch>
        </p:blipFill>
        <p:spPr bwMode="auto">
          <a:xfrm>
            <a:off x="7695096" y="1"/>
            <a:ext cx="1448904" cy="1219200"/>
          </a:xfrm>
          <a:prstGeom prst="rect">
            <a:avLst/>
          </a:prstGeom>
          <a:noFill/>
          <a:ln w="9525">
            <a:noFill/>
            <a:miter lim="800000"/>
            <a:headEnd/>
            <a:tailEnd/>
          </a:ln>
        </p:spPr>
      </p:pic>
      <p:sp>
        <p:nvSpPr>
          <p:cNvPr id="9" name="Title 8"/>
          <p:cNvSpPr>
            <a:spLocks noGrp="1"/>
          </p:cNvSpPr>
          <p:nvPr>
            <p:ph type="title"/>
          </p:nvPr>
        </p:nvSpPr>
        <p:spPr/>
        <p:txBody>
          <a:bodyPr>
            <a:noAutofit/>
          </a:bodyPr>
          <a:lstStyle/>
          <a:p>
            <a:r>
              <a:rPr lang="en-US" sz="3600" b="1" dirty="0"/>
              <a:t>KMB 18/28 </a:t>
            </a:r>
            <a:r>
              <a:rPr lang="en-US" sz="3600" b="1" dirty="0" smtClean="0"/>
              <a:t/>
            </a:r>
            <a:br>
              <a:rPr lang="en-US" sz="3600" b="1" dirty="0" smtClean="0"/>
            </a:br>
            <a:r>
              <a:rPr lang="en-US" sz="3600" b="1" dirty="0" smtClean="0"/>
              <a:t> Band Keeper Kit </a:t>
            </a:r>
            <a:endParaRPr lang="en-US" sz="3600" b="1" dirty="0"/>
          </a:p>
        </p:txBody>
      </p:sp>
      <p:sp>
        <p:nvSpPr>
          <p:cNvPr id="6" name="Content Placeholder 5"/>
          <p:cNvSpPr>
            <a:spLocks noGrp="1"/>
          </p:cNvSpPr>
          <p:nvPr>
            <p:ph sz="half" idx="1"/>
          </p:nvPr>
        </p:nvSpPr>
        <p:spPr/>
        <p:txBody>
          <a:bodyPr>
            <a:normAutofit/>
          </a:bodyPr>
          <a:lstStyle/>
          <a:p>
            <a:endParaRPr lang="en-US" dirty="0" smtClean="0"/>
          </a:p>
          <a:p>
            <a:endParaRPr lang="en-US" dirty="0" smtClean="0"/>
          </a:p>
          <a:p>
            <a:r>
              <a:rPr lang="en-US" dirty="0" smtClean="0"/>
              <a:t>KM Technicians  should install kits on all band masks manufactured before 2004</a:t>
            </a:r>
          </a:p>
          <a:p>
            <a:endParaRPr lang="en-US" dirty="0" smtClean="0"/>
          </a:p>
          <a:p>
            <a:r>
              <a:rPr lang="en-US" dirty="0" smtClean="0"/>
              <a:t>Kit #525-172</a:t>
            </a:r>
          </a:p>
        </p:txBody>
      </p:sp>
      <p:pic>
        <p:nvPicPr>
          <p:cNvPr id="21" name="Content Placeholder 20" descr="DSCN2157.JPG"/>
          <p:cNvPicPr>
            <a:picLocks noGrp="1" noChangeAspect="1"/>
          </p:cNvPicPr>
          <p:nvPr>
            <p:ph sz="half" idx="2"/>
          </p:nvPr>
        </p:nvPicPr>
        <p:blipFill>
          <a:blip r:embed="rId4" cstate="print"/>
          <a:srcRect l="5660" t="30634"/>
          <a:stretch>
            <a:fillRect/>
          </a:stretch>
        </p:blipFill>
        <p:spPr>
          <a:xfrm rot="5400000">
            <a:off x="4187387" y="2637078"/>
            <a:ext cx="5112626" cy="2819400"/>
          </a:xfrm>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p:cNvPicPr>
            <a:picLocks noChangeAspect="1" noChangeArrowheads="1"/>
          </p:cNvPicPr>
          <p:nvPr/>
        </p:nvPicPr>
        <p:blipFill>
          <a:blip r:embed="rId2" cstate="print"/>
          <a:srcRect/>
          <a:stretch>
            <a:fillRect/>
          </a:stretch>
        </p:blipFill>
        <p:spPr bwMode="auto">
          <a:xfrm>
            <a:off x="0" y="0"/>
            <a:ext cx="1143000" cy="1143000"/>
          </a:xfrm>
          <a:prstGeom prst="rect">
            <a:avLst/>
          </a:prstGeom>
          <a:noFill/>
          <a:ln w="9525">
            <a:noFill/>
            <a:miter lim="800000"/>
            <a:headEnd/>
            <a:tailEnd/>
          </a:ln>
        </p:spPr>
      </p:pic>
      <p:pic>
        <p:nvPicPr>
          <p:cNvPr id="8" name="Picture 2"/>
          <p:cNvPicPr>
            <a:picLocks noChangeAspect="1" noChangeArrowheads="1"/>
          </p:cNvPicPr>
          <p:nvPr/>
        </p:nvPicPr>
        <p:blipFill>
          <a:blip r:embed="rId3" cstate="print"/>
          <a:srcRect/>
          <a:stretch>
            <a:fillRect/>
          </a:stretch>
        </p:blipFill>
        <p:spPr bwMode="auto">
          <a:xfrm>
            <a:off x="7695096" y="1"/>
            <a:ext cx="1448904" cy="1219200"/>
          </a:xfrm>
          <a:prstGeom prst="rect">
            <a:avLst/>
          </a:prstGeom>
          <a:noFill/>
          <a:ln w="9525">
            <a:noFill/>
            <a:miter lim="800000"/>
            <a:headEnd/>
            <a:tailEnd/>
          </a:ln>
        </p:spPr>
      </p:pic>
      <p:sp>
        <p:nvSpPr>
          <p:cNvPr id="9" name="Title 8"/>
          <p:cNvSpPr>
            <a:spLocks noGrp="1"/>
          </p:cNvSpPr>
          <p:nvPr>
            <p:ph type="title"/>
          </p:nvPr>
        </p:nvSpPr>
        <p:spPr/>
        <p:txBody>
          <a:bodyPr>
            <a:noAutofit/>
          </a:bodyPr>
          <a:lstStyle/>
          <a:p>
            <a:r>
              <a:rPr lang="en-US" sz="3600" b="1" dirty="0"/>
              <a:t>KMB 18/28 </a:t>
            </a:r>
            <a:r>
              <a:rPr lang="en-US" sz="3600" b="1" u="sng" dirty="0"/>
              <a:t/>
            </a:r>
            <a:br>
              <a:rPr lang="en-US" sz="3600" b="1" u="sng" dirty="0"/>
            </a:br>
            <a:r>
              <a:rPr lang="en-US" sz="3600" b="1" dirty="0"/>
              <a:t> </a:t>
            </a:r>
            <a:r>
              <a:rPr lang="en-US" sz="3600" b="1" dirty="0" smtClean="0"/>
              <a:t>Ordinal Hood </a:t>
            </a:r>
            <a:endParaRPr lang="en-US" sz="3600" b="1" dirty="0"/>
          </a:p>
        </p:txBody>
      </p:sp>
      <p:sp>
        <p:nvSpPr>
          <p:cNvPr id="13" name="Text Placeholder 12"/>
          <p:cNvSpPr>
            <a:spLocks noGrp="1"/>
          </p:cNvSpPr>
          <p:nvPr>
            <p:ph type="body" idx="1"/>
          </p:nvPr>
        </p:nvSpPr>
        <p:spPr/>
        <p:txBody>
          <a:bodyPr>
            <a:normAutofit fontScale="92500" lnSpcReduction="20000"/>
          </a:bodyPr>
          <a:lstStyle/>
          <a:p>
            <a:pPr algn="ctr"/>
            <a:r>
              <a:rPr lang="en-US" b="0" dirty="0" smtClean="0"/>
              <a:t>Oct 2009 KM stopped manufacturing old style hoods</a:t>
            </a:r>
          </a:p>
        </p:txBody>
      </p:sp>
      <p:sp>
        <p:nvSpPr>
          <p:cNvPr id="14" name="Text Placeholder 13"/>
          <p:cNvSpPr>
            <a:spLocks noGrp="1"/>
          </p:cNvSpPr>
          <p:nvPr>
            <p:ph type="body" sz="quarter" idx="3"/>
          </p:nvPr>
        </p:nvSpPr>
        <p:spPr/>
        <p:txBody>
          <a:bodyPr>
            <a:normAutofit fontScale="92500" lnSpcReduction="20000"/>
          </a:bodyPr>
          <a:lstStyle/>
          <a:p>
            <a:pPr algn="ctr"/>
            <a:r>
              <a:rPr lang="en-US" b="0" dirty="0" smtClean="0"/>
              <a:t>Old style hoods should be Replaced </a:t>
            </a:r>
            <a:endParaRPr lang="en-US" b="0" dirty="0"/>
          </a:p>
        </p:txBody>
      </p:sp>
      <p:pic>
        <p:nvPicPr>
          <p:cNvPr id="12" name="Content Placeholder 11" descr="DSCN2194.JPG"/>
          <p:cNvPicPr>
            <a:picLocks noGrp="1" noChangeAspect="1"/>
          </p:cNvPicPr>
          <p:nvPr>
            <p:ph sz="quarter" idx="4"/>
          </p:nvPr>
        </p:nvPicPr>
        <p:blipFill>
          <a:blip r:embed="rId4" cstate="print"/>
          <a:srcRect l="10285" t="13499"/>
          <a:stretch>
            <a:fillRect/>
          </a:stretch>
        </p:blipFill>
        <p:spPr>
          <a:xfrm>
            <a:off x="5257800" y="2308046"/>
            <a:ext cx="3352800" cy="4310242"/>
          </a:xfrm>
        </p:spPr>
      </p:pic>
      <p:pic>
        <p:nvPicPr>
          <p:cNvPr id="17" name="Content Placeholder 16" descr="DSCN2195.JPG"/>
          <p:cNvPicPr>
            <a:picLocks noGrp="1" noChangeAspect="1"/>
          </p:cNvPicPr>
          <p:nvPr>
            <p:ph sz="half" idx="2"/>
          </p:nvPr>
        </p:nvPicPr>
        <p:blipFill>
          <a:blip r:embed="rId5" cstate="print"/>
          <a:stretch>
            <a:fillRect/>
          </a:stretch>
        </p:blipFill>
        <p:spPr>
          <a:xfrm>
            <a:off x="457200" y="2635448"/>
            <a:ext cx="4040188" cy="3030141"/>
          </a:xfrm>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p:cNvPicPr>
            <a:picLocks noChangeAspect="1" noChangeArrowheads="1"/>
          </p:cNvPicPr>
          <p:nvPr/>
        </p:nvPicPr>
        <p:blipFill>
          <a:blip r:embed="rId2" cstate="print"/>
          <a:srcRect/>
          <a:stretch>
            <a:fillRect/>
          </a:stretch>
        </p:blipFill>
        <p:spPr bwMode="auto">
          <a:xfrm>
            <a:off x="0" y="0"/>
            <a:ext cx="1143000" cy="1143000"/>
          </a:xfrm>
          <a:prstGeom prst="rect">
            <a:avLst/>
          </a:prstGeom>
          <a:noFill/>
          <a:ln w="9525">
            <a:noFill/>
            <a:miter lim="800000"/>
            <a:headEnd/>
            <a:tailEnd/>
          </a:ln>
        </p:spPr>
      </p:pic>
      <p:pic>
        <p:nvPicPr>
          <p:cNvPr id="8" name="Picture 2"/>
          <p:cNvPicPr>
            <a:picLocks noChangeAspect="1" noChangeArrowheads="1"/>
          </p:cNvPicPr>
          <p:nvPr/>
        </p:nvPicPr>
        <p:blipFill>
          <a:blip r:embed="rId3" cstate="print"/>
          <a:srcRect/>
          <a:stretch>
            <a:fillRect/>
          </a:stretch>
        </p:blipFill>
        <p:spPr bwMode="auto">
          <a:xfrm>
            <a:off x="7695096" y="1"/>
            <a:ext cx="1448904" cy="1219200"/>
          </a:xfrm>
          <a:prstGeom prst="rect">
            <a:avLst/>
          </a:prstGeom>
          <a:noFill/>
          <a:ln w="9525">
            <a:noFill/>
            <a:miter lim="800000"/>
            <a:headEnd/>
            <a:tailEnd/>
          </a:ln>
        </p:spPr>
      </p:pic>
      <p:sp>
        <p:nvSpPr>
          <p:cNvPr id="9" name="Title 8"/>
          <p:cNvSpPr>
            <a:spLocks noGrp="1"/>
          </p:cNvSpPr>
          <p:nvPr>
            <p:ph type="title"/>
          </p:nvPr>
        </p:nvSpPr>
        <p:spPr/>
        <p:txBody>
          <a:bodyPr>
            <a:noAutofit/>
          </a:bodyPr>
          <a:lstStyle/>
          <a:p>
            <a:r>
              <a:rPr lang="en-US" sz="3600" b="1" dirty="0"/>
              <a:t>KMB </a:t>
            </a:r>
            <a:r>
              <a:rPr lang="en-US" sz="3600" b="1" dirty="0" smtClean="0"/>
              <a:t>18/28 Pre-Dive</a:t>
            </a:r>
            <a:br>
              <a:rPr lang="en-US" sz="3600" b="1" dirty="0" smtClean="0"/>
            </a:br>
            <a:r>
              <a:rPr lang="en-US" sz="3600" b="1" dirty="0" smtClean="0"/>
              <a:t>Check all moving parts </a:t>
            </a:r>
            <a:endParaRPr lang="en-US" sz="3600" b="1" dirty="0"/>
          </a:p>
        </p:txBody>
      </p:sp>
      <p:sp>
        <p:nvSpPr>
          <p:cNvPr id="6" name="Content Placeholder 5"/>
          <p:cNvSpPr>
            <a:spLocks noGrp="1"/>
          </p:cNvSpPr>
          <p:nvPr>
            <p:ph sz="half" idx="1"/>
          </p:nvPr>
        </p:nvSpPr>
        <p:spPr/>
        <p:txBody>
          <a:bodyPr>
            <a:normAutofit/>
          </a:bodyPr>
          <a:lstStyle/>
          <a:p>
            <a:r>
              <a:rPr lang="en-US" dirty="0" smtClean="0"/>
              <a:t>Regulator adjustment knob</a:t>
            </a:r>
          </a:p>
          <a:p>
            <a:endParaRPr lang="en-US" dirty="0" smtClean="0"/>
          </a:p>
          <a:p>
            <a:r>
              <a:rPr lang="en-US" dirty="0" smtClean="0"/>
              <a:t>Defogger control knob</a:t>
            </a:r>
          </a:p>
          <a:p>
            <a:endParaRPr lang="en-US" dirty="0" smtClean="0"/>
          </a:p>
          <a:p>
            <a:r>
              <a:rPr lang="en-US" dirty="0" smtClean="0"/>
              <a:t>Emergency (EGS) knob</a:t>
            </a:r>
          </a:p>
          <a:p>
            <a:endParaRPr lang="en-US" dirty="0" smtClean="0"/>
          </a:p>
          <a:p>
            <a:r>
              <a:rPr lang="en-US" dirty="0" smtClean="0"/>
              <a:t>Nose block device</a:t>
            </a:r>
          </a:p>
          <a:p>
            <a:endParaRPr lang="en-US" dirty="0"/>
          </a:p>
        </p:txBody>
      </p:sp>
      <p:sp>
        <p:nvSpPr>
          <p:cNvPr id="12" name="Content Placeholder 11"/>
          <p:cNvSpPr>
            <a:spLocks noGrp="1"/>
          </p:cNvSpPr>
          <p:nvPr>
            <p:ph sz="half" idx="2"/>
          </p:nvPr>
        </p:nvSpPr>
        <p:spPr/>
        <p:txBody>
          <a:bodyPr>
            <a:normAutofit/>
          </a:bodyPr>
          <a:lstStyle/>
          <a:p>
            <a:pPr>
              <a:buNone/>
            </a:pPr>
            <a:endParaRPr lang="en-US" dirty="0" smtClean="0"/>
          </a:p>
          <a:p>
            <a:endParaRPr lang="en-US" dirty="0"/>
          </a:p>
        </p:txBody>
      </p:sp>
      <p:pic>
        <p:nvPicPr>
          <p:cNvPr id="13" name="Picture 12"/>
          <p:cNvPicPr/>
          <p:nvPr/>
        </p:nvPicPr>
        <p:blipFill>
          <a:blip r:embed="rId4" cstate="print"/>
          <a:srcRect/>
          <a:stretch>
            <a:fillRect/>
          </a:stretch>
        </p:blipFill>
        <p:spPr bwMode="auto">
          <a:xfrm>
            <a:off x="4572000" y="1752600"/>
            <a:ext cx="4114800" cy="4572000"/>
          </a:xfrm>
          <a:prstGeom prst="rect">
            <a:avLst/>
          </a:prstGeom>
          <a:noFill/>
          <a:ln w="9525">
            <a:noFill/>
            <a:miter lim="800000"/>
            <a:headEnd/>
            <a:tailEnd/>
          </a:ln>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p:cNvPicPr>
            <a:picLocks noChangeAspect="1" noChangeArrowheads="1"/>
          </p:cNvPicPr>
          <p:nvPr/>
        </p:nvPicPr>
        <p:blipFill>
          <a:blip r:embed="rId2" cstate="print"/>
          <a:srcRect/>
          <a:stretch>
            <a:fillRect/>
          </a:stretch>
        </p:blipFill>
        <p:spPr bwMode="auto">
          <a:xfrm>
            <a:off x="0" y="0"/>
            <a:ext cx="1143000" cy="1143000"/>
          </a:xfrm>
          <a:prstGeom prst="rect">
            <a:avLst/>
          </a:prstGeom>
          <a:noFill/>
          <a:ln w="9525">
            <a:noFill/>
            <a:miter lim="800000"/>
            <a:headEnd/>
            <a:tailEnd/>
          </a:ln>
        </p:spPr>
      </p:pic>
      <p:pic>
        <p:nvPicPr>
          <p:cNvPr id="8" name="Picture 2"/>
          <p:cNvPicPr>
            <a:picLocks noChangeAspect="1" noChangeArrowheads="1"/>
          </p:cNvPicPr>
          <p:nvPr/>
        </p:nvPicPr>
        <p:blipFill>
          <a:blip r:embed="rId3" cstate="print"/>
          <a:srcRect/>
          <a:stretch>
            <a:fillRect/>
          </a:stretch>
        </p:blipFill>
        <p:spPr bwMode="auto">
          <a:xfrm>
            <a:off x="7695096" y="1"/>
            <a:ext cx="1448904" cy="1219200"/>
          </a:xfrm>
          <a:prstGeom prst="rect">
            <a:avLst/>
          </a:prstGeom>
          <a:noFill/>
          <a:ln w="9525">
            <a:noFill/>
            <a:miter lim="800000"/>
            <a:headEnd/>
            <a:tailEnd/>
          </a:ln>
        </p:spPr>
      </p:pic>
      <p:sp>
        <p:nvSpPr>
          <p:cNvPr id="9" name="Title 8"/>
          <p:cNvSpPr>
            <a:spLocks noGrp="1"/>
          </p:cNvSpPr>
          <p:nvPr>
            <p:ph type="title"/>
          </p:nvPr>
        </p:nvSpPr>
        <p:spPr/>
        <p:txBody>
          <a:bodyPr>
            <a:noAutofit/>
          </a:bodyPr>
          <a:lstStyle/>
          <a:p>
            <a:r>
              <a:rPr lang="en-US" sz="3600" b="1" dirty="0"/>
              <a:t>KMB </a:t>
            </a:r>
            <a:r>
              <a:rPr lang="en-US" sz="3600" b="1" dirty="0" smtClean="0"/>
              <a:t>18/28</a:t>
            </a:r>
            <a:br>
              <a:rPr lang="en-US" sz="3600" b="1" dirty="0" smtClean="0"/>
            </a:br>
            <a:r>
              <a:rPr lang="en-US" sz="3600" b="1" dirty="0" smtClean="0"/>
              <a:t> Pre-Dive</a:t>
            </a:r>
            <a:endParaRPr lang="en-US" sz="3600" b="1" dirty="0"/>
          </a:p>
        </p:txBody>
      </p:sp>
      <p:sp>
        <p:nvSpPr>
          <p:cNvPr id="6" name="Content Placeholder 5"/>
          <p:cNvSpPr>
            <a:spLocks noGrp="1"/>
          </p:cNvSpPr>
          <p:nvPr>
            <p:ph sz="half" idx="1"/>
          </p:nvPr>
        </p:nvSpPr>
        <p:spPr/>
        <p:txBody>
          <a:bodyPr>
            <a:normAutofit/>
          </a:bodyPr>
          <a:lstStyle/>
          <a:p>
            <a:r>
              <a:rPr lang="en-US" dirty="0" smtClean="0"/>
              <a:t>Pre-dive checks on air train are identical to KM helmets</a:t>
            </a:r>
          </a:p>
          <a:p>
            <a:endParaRPr lang="en-US" dirty="0" smtClean="0"/>
          </a:p>
          <a:p>
            <a:r>
              <a:rPr lang="en-US" dirty="0" smtClean="0"/>
              <a:t>Connect EGS System</a:t>
            </a:r>
          </a:p>
          <a:p>
            <a:endParaRPr lang="en-US" dirty="0" smtClean="0"/>
          </a:p>
          <a:p>
            <a:r>
              <a:rPr lang="en-US" dirty="0" smtClean="0"/>
              <a:t>Main Gas Umbilical</a:t>
            </a:r>
          </a:p>
          <a:p>
            <a:endParaRPr lang="en-US" dirty="0" smtClean="0"/>
          </a:p>
          <a:p>
            <a:r>
              <a:rPr lang="en-US" dirty="0" smtClean="0"/>
              <a:t>Connect </a:t>
            </a:r>
            <a:r>
              <a:rPr lang="en-US" dirty="0" err="1" smtClean="0"/>
              <a:t>comms</a:t>
            </a:r>
            <a:endParaRPr lang="en-US" dirty="0"/>
          </a:p>
        </p:txBody>
      </p:sp>
      <p:pic>
        <p:nvPicPr>
          <p:cNvPr id="11" name="Content Placeholder 10"/>
          <p:cNvPicPr>
            <a:picLocks noGrp="1"/>
          </p:cNvPicPr>
          <p:nvPr>
            <p:ph sz="half" idx="2"/>
          </p:nvPr>
        </p:nvPicPr>
        <p:blipFill>
          <a:blip r:embed="rId4" cstate="print"/>
          <a:srcRect/>
          <a:stretch>
            <a:fillRect/>
          </a:stretch>
        </p:blipFill>
        <p:spPr bwMode="auto">
          <a:xfrm>
            <a:off x="4495800" y="1752600"/>
            <a:ext cx="4343400" cy="4648199"/>
          </a:xfrm>
          <a:prstGeom prst="rect">
            <a:avLst/>
          </a:prstGeom>
          <a:noFill/>
          <a:ln w="9525">
            <a:noFill/>
            <a:miter lim="800000"/>
            <a:headEnd/>
            <a:tailEnd/>
          </a:ln>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p:cNvPicPr>
            <a:picLocks noChangeAspect="1" noChangeArrowheads="1"/>
          </p:cNvPicPr>
          <p:nvPr/>
        </p:nvPicPr>
        <p:blipFill>
          <a:blip r:embed="rId2" cstate="print"/>
          <a:srcRect/>
          <a:stretch>
            <a:fillRect/>
          </a:stretch>
        </p:blipFill>
        <p:spPr bwMode="auto">
          <a:xfrm>
            <a:off x="0" y="0"/>
            <a:ext cx="1143000" cy="1143000"/>
          </a:xfrm>
          <a:prstGeom prst="rect">
            <a:avLst/>
          </a:prstGeom>
          <a:noFill/>
          <a:ln w="9525">
            <a:noFill/>
            <a:miter lim="800000"/>
            <a:headEnd/>
            <a:tailEnd/>
          </a:ln>
        </p:spPr>
      </p:pic>
      <p:pic>
        <p:nvPicPr>
          <p:cNvPr id="8" name="Picture 2"/>
          <p:cNvPicPr>
            <a:picLocks noChangeAspect="1" noChangeArrowheads="1"/>
          </p:cNvPicPr>
          <p:nvPr/>
        </p:nvPicPr>
        <p:blipFill>
          <a:blip r:embed="rId3" cstate="print"/>
          <a:srcRect/>
          <a:stretch>
            <a:fillRect/>
          </a:stretch>
        </p:blipFill>
        <p:spPr bwMode="auto">
          <a:xfrm>
            <a:off x="7695096" y="1"/>
            <a:ext cx="1448904" cy="1219200"/>
          </a:xfrm>
          <a:prstGeom prst="rect">
            <a:avLst/>
          </a:prstGeom>
          <a:noFill/>
          <a:ln w="9525">
            <a:noFill/>
            <a:miter lim="800000"/>
            <a:headEnd/>
            <a:tailEnd/>
          </a:ln>
        </p:spPr>
      </p:pic>
      <p:sp>
        <p:nvSpPr>
          <p:cNvPr id="9" name="Title 8"/>
          <p:cNvSpPr>
            <a:spLocks noGrp="1"/>
          </p:cNvSpPr>
          <p:nvPr>
            <p:ph type="title"/>
          </p:nvPr>
        </p:nvSpPr>
        <p:spPr/>
        <p:txBody>
          <a:bodyPr>
            <a:noAutofit/>
          </a:bodyPr>
          <a:lstStyle/>
          <a:p>
            <a:r>
              <a:rPr lang="en-US" sz="3600" b="1" dirty="0"/>
              <a:t>KMB </a:t>
            </a:r>
            <a:r>
              <a:rPr lang="en-US" sz="3600" b="1" dirty="0" smtClean="0"/>
              <a:t>18/28</a:t>
            </a:r>
            <a:br>
              <a:rPr lang="en-US" sz="3600" b="1" dirty="0" smtClean="0"/>
            </a:br>
            <a:r>
              <a:rPr lang="en-US" sz="3600" b="1" dirty="0" smtClean="0"/>
              <a:t> Pre-Dive</a:t>
            </a:r>
            <a:endParaRPr lang="en-US" sz="3600" b="1" dirty="0"/>
          </a:p>
        </p:txBody>
      </p:sp>
      <p:sp>
        <p:nvSpPr>
          <p:cNvPr id="6" name="Content Placeholder 5"/>
          <p:cNvSpPr>
            <a:spLocks noGrp="1"/>
          </p:cNvSpPr>
          <p:nvPr>
            <p:ph sz="half" idx="1"/>
          </p:nvPr>
        </p:nvSpPr>
        <p:spPr/>
        <p:txBody>
          <a:bodyPr>
            <a:normAutofit/>
          </a:bodyPr>
          <a:lstStyle/>
          <a:p>
            <a:endParaRPr lang="en-US" dirty="0" smtClean="0"/>
          </a:p>
          <a:p>
            <a:endParaRPr lang="en-US" dirty="0" smtClean="0"/>
          </a:p>
          <a:p>
            <a:r>
              <a:rPr lang="en-US" dirty="0" smtClean="0"/>
              <a:t>Hold mask to face and check breathing</a:t>
            </a:r>
          </a:p>
          <a:p>
            <a:endParaRPr lang="en-US" dirty="0" smtClean="0"/>
          </a:p>
          <a:p>
            <a:r>
              <a:rPr lang="en-US" dirty="0" smtClean="0"/>
              <a:t>Check communications</a:t>
            </a:r>
            <a:endParaRPr lang="en-US" dirty="0"/>
          </a:p>
        </p:txBody>
      </p:sp>
      <p:pic>
        <p:nvPicPr>
          <p:cNvPr id="12" name="Content Placeholder 11"/>
          <p:cNvPicPr>
            <a:picLocks noGrp="1"/>
          </p:cNvPicPr>
          <p:nvPr>
            <p:ph sz="half" idx="2"/>
          </p:nvPr>
        </p:nvPicPr>
        <p:blipFill>
          <a:blip r:embed="rId4" cstate="print"/>
          <a:srcRect/>
          <a:stretch>
            <a:fillRect/>
          </a:stretch>
        </p:blipFill>
        <p:spPr bwMode="auto">
          <a:xfrm>
            <a:off x="4800600" y="1676400"/>
            <a:ext cx="4038600" cy="4571999"/>
          </a:xfrm>
          <a:prstGeom prst="rect">
            <a:avLst/>
          </a:prstGeom>
          <a:noFill/>
          <a:ln w="9525">
            <a:noFill/>
            <a:miter lim="800000"/>
            <a:headEnd/>
            <a:tailEnd/>
          </a:ln>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p:cNvPicPr>
            <a:picLocks noChangeAspect="1" noChangeArrowheads="1"/>
          </p:cNvPicPr>
          <p:nvPr/>
        </p:nvPicPr>
        <p:blipFill>
          <a:blip r:embed="rId2" cstate="print"/>
          <a:srcRect/>
          <a:stretch>
            <a:fillRect/>
          </a:stretch>
        </p:blipFill>
        <p:spPr bwMode="auto">
          <a:xfrm>
            <a:off x="0" y="0"/>
            <a:ext cx="1143000" cy="1143000"/>
          </a:xfrm>
          <a:prstGeom prst="rect">
            <a:avLst/>
          </a:prstGeom>
          <a:noFill/>
          <a:ln w="9525">
            <a:noFill/>
            <a:miter lim="800000"/>
            <a:headEnd/>
            <a:tailEnd/>
          </a:ln>
        </p:spPr>
      </p:pic>
      <p:pic>
        <p:nvPicPr>
          <p:cNvPr id="8" name="Picture 2"/>
          <p:cNvPicPr>
            <a:picLocks noChangeAspect="1" noChangeArrowheads="1"/>
          </p:cNvPicPr>
          <p:nvPr/>
        </p:nvPicPr>
        <p:blipFill>
          <a:blip r:embed="rId3" cstate="print"/>
          <a:srcRect/>
          <a:stretch>
            <a:fillRect/>
          </a:stretch>
        </p:blipFill>
        <p:spPr bwMode="auto">
          <a:xfrm>
            <a:off x="7695096" y="1"/>
            <a:ext cx="1448904" cy="1219200"/>
          </a:xfrm>
          <a:prstGeom prst="rect">
            <a:avLst/>
          </a:prstGeom>
          <a:noFill/>
          <a:ln w="9525">
            <a:noFill/>
            <a:miter lim="800000"/>
            <a:headEnd/>
            <a:tailEnd/>
          </a:ln>
        </p:spPr>
      </p:pic>
      <p:sp>
        <p:nvSpPr>
          <p:cNvPr id="9" name="Title 8"/>
          <p:cNvSpPr>
            <a:spLocks noGrp="1"/>
          </p:cNvSpPr>
          <p:nvPr>
            <p:ph type="title"/>
          </p:nvPr>
        </p:nvSpPr>
        <p:spPr/>
        <p:txBody>
          <a:bodyPr>
            <a:noAutofit/>
          </a:bodyPr>
          <a:lstStyle/>
          <a:p>
            <a:r>
              <a:rPr lang="en-US" sz="3600" b="1" dirty="0"/>
              <a:t>KMB 18/28 </a:t>
            </a:r>
            <a:r>
              <a:rPr lang="en-US" sz="3600" b="1" u="sng" dirty="0"/>
              <a:t/>
            </a:r>
            <a:br>
              <a:rPr lang="en-US" sz="3600" b="1" u="sng" dirty="0"/>
            </a:br>
            <a:r>
              <a:rPr lang="en-US" sz="3600" b="1" dirty="0"/>
              <a:t> </a:t>
            </a:r>
            <a:r>
              <a:rPr lang="en-US" sz="3600" b="1" dirty="0" smtClean="0"/>
              <a:t>Donning and Removing Mask</a:t>
            </a:r>
            <a:endParaRPr lang="en-US" sz="3600" b="1" dirty="0"/>
          </a:p>
        </p:txBody>
      </p:sp>
      <p:sp>
        <p:nvSpPr>
          <p:cNvPr id="6" name="Content Placeholder 5"/>
          <p:cNvSpPr>
            <a:spLocks noGrp="1"/>
          </p:cNvSpPr>
          <p:nvPr>
            <p:ph idx="1"/>
          </p:nvPr>
        </p:nvSpPr>
        <p:spPr/>
        <p:txBody>
          <a:bodyPr>
            <a:normAutofit fontScale="92500" lnSpcReduction="20000"/>
          </a:bodyPr>
          <a:lstStyle/>
          <a:p>
            <a:r>
              <a:rPr lang="en-US" dirty="0" smtClean="0"/>
              <a:t>All donning procedures must be done by the diver until he is thoroughly at home with the mask, this will train for familiarity</a:t>
            </a:r>
          </a:p>
          <a:p>
            <a:endParaRPr lang="en-US" dirty="0" smtClean="0"/>
          </a:p>
          <a:p>
            <a:r>
              <a:rPr lang="en-US" dirty="0" smtClean="0"/>
              <a:t>Tender must be present to assist the diver and check to ensure that the diver has properly donned his equipment</a:t>
            </a:r>
          </a:p>
          <a:p>
            <a:endParaRPr lang="en-US" dirty="0" smtClean="0"/>
          </a:p>
          <a:p>
            <a:r>
              <a:rPr lang="en-US" dirty="0" smtClean="0"/>
              <a:t>It is impossible for the diver to see whether he is properly dressed in once the mask is on </a:t>
            </a:r>
          </a:p>
          <a:p>
            <a:endParaRPr lang="en-US" dirty="0"/>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p:cNvPicPr>
            <a:picLocks noChangeAspect="1" noChangeArrowheads="1"/>
          </p:cNvPicPr>
          <p:nvPr/>
        </p:nvPicPr>
        <p:blipFill>
          <a:blip r:embed="rId2" cstate="print"/>
          <a:srcRect/>
          <a:stretch>
            <a:fillRect/>
          </a:stretch>
        </p:blipFill>
        <p:spPr bwMode="auto">
          <a:xfrm>
            <a:off x="0" y="0"/>
            <a:ext cx="1143000" cy="1143000"/>
          </a:xfrm>
          <a:prstGeom prst="rect">
            <a:avLst/>
          </a:prstGeom>
          <a:noFill/>
          <a:ln w="9525">
            <a:noFill/>
            <a:miter lim="800000"/>
            <a:headEnd/>
            <a:tailEnd/>
          </a:ln>
        </p:spPr>
      </p:pic>
      <p:pic>
        <p:nvPicPr>
          <p:cNvPr id="8" name="Picture 2"/>
          <p:cNvPicPr>
            <a:picLocks noChangeAspect="1" noChangeArrowheads="1"/>
          </p:cNvPicPr>
          <p:nvPr/>
        </p:nvPicPr>
        <p:blipFill>
          <a:blip r:embed="rId3" cstate="print"/>
          <a:srcRect/>
          <a:stretch>
            <a:fillRect/>
          </a:stretch>
        </p:blipFill>
        <p:spPr bwMode="auto">
          <a:xfrm>
            <a:off x="7695096" y="1"/>
            <a:ext cx="1448904" cy="1219200"/>
          </a:xfrm>
          <a:prstGeom prst="rect">
            <a:avLst/>
          </a:prstGeom>
          <a:noFill/>
          <a:ln w="9525">
            <a:noFill/>
            <a:miter lim="800000"/>
            <a:headEnd/>
            <a:tailEnd/>
          </a:ln>
        </p:spPr>
      </p:pic>
      <p:sp>
        <p:nvSpPr>
          <p:cNvPr id="9" name="Title 8"/>
          <p:cNvSpPr>
            <a:spLocks noGrp="1"/>
          </p:cNvSpPr>
          <p:nvPr>
            <p:ph type="title"/>
          </p:nvPr>
        </p:nvSpPr>
        <p:spPr/>
        <p:txBody>
          <a:bodyPr>
            <a:noAutofit/>
          </a:bodyPr>
          <a:lstStyle/>
          <a:p>
            <a:r>
              <a:rPr lang="en-US" sz="3600" b="1" dirty="0"/>
              <a:t>KMB 18/28 </a:t>
            </a:r>
            <a:r>
              <a:rPr lang="en-US" sz="3600" b="1" u="sng" dirty="0"/>
              <a:t/>
            </a:r>
            <a:br>
              <a:rPr lang="en-US" sz="3600" b="1" u="sng" dirty="0"/>
            </a:br>
            <a:r>
              <a:rPr lang="en-US" sz="3600" b="1" dirty="0"/>
              <a:t> </a:t>
            </a:r>
            <a:r>
              <a:rPr lang="en-US" sz="3600" b="1" dirty="0" smtClean="0"/>
              <a:t>Donning and Removing Mask</a:t>
            </a:r>
            <a:endParaRPr lang="en-US" sz="3600" b="1" dirty="0"/>
          </a:p>
        </p:txBody>
      </p:sp>
      <p:sp>
        <p:nvSpPr>
          <p:cNvPr id="6" name="Content Placeholder 5"/>
          <p:cNvSpPr>
            <a:spLocks noGrp="1"/>
          </p:cNvSpPr>
          <p:nvPr>
            <p:ph sz="half" idx="1"/>
          </p:nvPr>
        </p:nvSpPr>
        <p:spPr/>
        <p:txBody>
          <a:bodyPr>
            <a:normAutofit/>
          </a:bodyPr>
          <a:lstStyle/>
          <a:p>
            <a:endParaRPr lang="en-US" dirty="0" smtClean="0"/>
          </a:p>
          <a:p>
            <a:endParaRPr lang="en-US" dirty="0" smtClean="0"/>
          </a:p>
          <a:p>
            <a:r>
              <a:rPr lang="en-US" dirty="0" smtClean="0"/>
              <a:t>Open the regulator adjustment knob and the defogger control knob for a steady flow from both just prior to the diver dressing into the mask</a:t>
            </a:r>
          </a:p>
          <a:p>
            <a:endParaRPr lang="en-US" dirty="0"/>
          </a:p>
        </p:txBody>
      </p:sp>
      <p:pic>
        <p:nvPicPr>
          <p:cNvPr id="11" name="Content Placeholder 10"/>
          <p:cNvPicPr>
            <a:picLocks noGrp="1"/>
          </p:cNvPicPr>
          <p:nvPr>
            <p:ph sz="half" idx="2"/>
          </p:nvPr>
        </p:nvPicPr>
        <p:blipFill>
          <a:blip r:embed="rId4" cstate="print"/>
          <a:srcRect/>
          <a:stretch>
            <a:fillRect/>
          </a:stretch>
        </p:blipFill>
        <p:spPr bwMode="auto">
          <a:xfrm>
            <a:off x="4724400" y="1905001"/>
            <a:ext cx="3886200" cy="4343399"/>
          </a:xfrm>
          <a:prstGeom prst="rect">
            <a:avLst/>
          </a:prstGeom>
          <a:noFill/>
          <a:ln w="9525">
            <a:noFill/>
            <a:miter lim="800000"/>
            <a:headEnd/>
            <a:tailEnd/>
          </a:ln>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p:cNvPicPr>
            <a:picLocks noChangeAspect="1" noChangeArrowheads="1"/>
          </p:cNvPicPr>
          <p:nvPr/>
        </p:nvPicPr>
        <p:blipFill>
          <a:blip r:embed="rId2" cstate="print"/>
          <a:srcRect/>
          <a:stretch>
            <a:fillRect/>
          </a:stretch>
        </p:blipFill>
        <p:spPr bwMode="auto">
          <a:xfrm>
            <a:off x="0" y="0"/>
            <a:ext cx="1143000" cy="1143000"/>
          </a:xfrm>
          <a:prstGeom prst="rect">
            <a:avLst/>
          </a:prstGeom>
          <a:noFill/>
          <a:ln w="9525">
            <a:noFill/>
            <a:miter lim="800000"/>
            <a:headEnd/>
            <a:tailEnd/>
          </a:ln>
        </p:spPr>
      </p:pic>
      <p:pic>
        <p:nvPicPr>
          <p:cNvPr id="8" name="Picture 2"/>
          <p:cNvPicPr>
            <a:picLocks noChangeAspect="1" noChangeArrowheads="1"/>
          </p:cNvPicPr>
          <p:nvPr/>
        </p:nvPicPr>
        <p:blipFill>
          <a:blip r:embed="rId3" cstate="print"/>
          <a:srcRect/>
          <a:stretch>
            <a:fillRect/>
          </a:stretch>
        </p:blipFill>
        <p:spPr bwMode="auto">
          <a:xfrm>
            <a:off x="7695096" y="1"/>
            <a:ext cx="1448904" cy="1219200"/>
          </a:xfrm>
          <a:prstGeom prst="rect">
            <a:avLst/>
          </a:prstGeom>
          <a:noFill/>
          <a:ln w="9525">
            <a:noFill/>
            <a:miter lim="800000"/>
            <a:headEnd/>
            <a:tailEnd/>
          </a:ln>
        </p:spPr>
      </p:pic>
      <p:sp>
        <p:nvSpPr>
          <p:cNvPr id="9" name="Title 8"/>
          <p:cNvSpPr>
            <a:spLocks noGrp="1"/>
          </p:cNvSpPr>
          <p:nvPr>
            <p:ph type="title"/>
          </p:nvPr>
        </p:nvSpPr>
        <p:spPr/>
        <p:txBody>
          <a:bodyPr>
            <a:noAutofit/>
          </a:bodyPr>
          <a:lstStyle/>
          <a:p>
            <a:r>
              <a:rPr lang="en-US" sz="3600" b="1" dirty="0"/>
              <a:t>KMB 18/28 </a:t>
            </a:r>
            <a:r>
              <a:rPr lang="en-US" sz="3600" b="1" u="sng" dirty="0"/>
              <a:t/>
            </a:r>
            <a:br>
              <a:rPr lang="en-US" sz="3600" b="1" u="sng" dirty="0"/>
            </a:br>
            <a:r>
              <a:rPr lang="en-US" sz="3600" b="1" dirty="0"/>
              <a:t> </a:t>
            </a:r>
            <a:r>
              <a:rPr lang="en-US" sz="3600" b="1" dirty="0" smtClean="0"/>
              <a:t>Donning and Removing Mask</a:t>
            </a:r>
            <a:endParaRPr lang="en-US" sz="3600" b="1" dirty="0"/>
          </a:p>
        </p:txBody>
      </p:sp>
      <p:sp>
        <p:nvSpPr>
          <p:cNvPr id="6" name="Content Placeholder 5"/>
          <p:cNvSpPr>
            <a:spLocks noGrp="1"/>
          </p:cNvSpPr>
          <p:nvPr>
            <p:ph sz="half" idx="1"/>
          </p:nvPr>
        </p:nvSpPr>
        <p:spPr/>
        <p:txBody>
          <a:bodyPr>
            <a:normAutofit/>
          </a:bodyPr>
          <a:lstStyle/>
          <a:p>
            <a:endParaRPr lang="en-US" dirty="0" smtClean="0"/>
          </a:p>
          <a:p>
            <a:endParaRPr lang="en-US" dirty="0" smtClean="0"/>
          </a:p>
          <a:p>
            <a:r>
              <a:rPr lang="en-US" dirty="0" smtClean="0"/>
              <a:t>With the diver holding the mask, the tender should now connect the quick disconnect fittings for the bailout supply</a:t>
            </a:r>
          </a:p>
          <a:p>
            <a:endParaRPr lang="en-US" dirty="0" smtClean="0"/>
          </a:p>
          <a:p>
            <a:endParaRPr lang="en-US" dirty="0"/>
          </a:p>
        </p:txBody>
      </p:sp>
      <p:pic>
        <p:nvPicPr>
          <p:cNvPr id="11" name="Content Placeholder 10"/>
          <p:cNvPicPr>
            <a:picLocks noGrp="1"/>
          </p:cNvPicPr>
          <p:nvPr>
            <p:ph sz="half" idx="2"/>
          </p:nvPr>
        </p:nvPicPr>
        <p:blipFill>
          <a:blip r:embed="rId4" cstate="print"/>
          <a:srcRect/>
          <a:stretch>
            <a:fillRect/>
          </a:stretch>
        </p:blipFill>
        <p:spPr bwMode="auto">
          <a:xfrm>
            <a:off x="4953000" y="1825756"/>
            <a:ext cx="3657600" cy="4727444"/>
          </a:xfrm>
          <a:prstGeom prst="rect">
            <a:avLst/>
          </a:prstGeom>
          <a:noFill/>
          <a:ln w="9525">
            <a:noFill/>
            <a:miter lim="800000"/>
            <a:headEnd/>
            <a:tailEnd/>
          </a:ln>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p:cNvPicPr>
            <a:picLocks noChangeAspect="1" noChangeArrowheads="1"/>
          </p:cNvPicPr>
          <p:nvPr/>
        </p:nvPicPr>
        <p:blipFill>
          <a:blip r:embed="rId2" cstate="print"/>
          <a:srcRect/>
          <a:stretch>
            <a:fillRect/>
          </a:stretch>
        </p:blipFill>
        <p:spPr bwMode="auto">
          <a:xfrm>
            <a:off x="0" y="0"/>
            <a:ext cx="1143000" cy="1143000"/>
          </a:xfrm>
          <a:prstGeom prst="rect">
            <a:avLst/>
          </a:prstGeom>
          <a:noFill/>
          <a:ln w="9525">
            <a:noFill/>
            <a:miter lim="800000"/>
            <a:headEnd/>
            <a:tailEnd/>
          </a:ln>
        </p:spPr>
      </p:pic>
      <p:pic>
        <p:nvPicPr>
          <p:cNvPr id="8" name="Picture 2"/>
          <p:cNvPicPr>
            <a:picLocks noChangeAspect="1" noChangeArrowheads="1"/>
          </p:cNvPicPr>
          <p:nvPr/>
        </p:nvPicPr>
        <p:blipFill>
          <a:blip r:embed="rId3" cstate="print"/>
          <a:srcRect/>
          <a:stretch>
            <a:fillRect/>
          </a:stretch>
        </p:blipFill>
        <p:spPr bwMode="auto">
          <a:xfrm>
            <a:off x="7695096" y="1"/>
            <a:ext cx="1448904" cy="1219200"/>
          </a:xfrm>
          <a:prstGeom prst="rect">
            <a:avLst/>
          </a:prstGeom>
          <a:noFill/>
          <a:ln w="9525">
            <a:noFill/>
            <a:miter lim="800000"/>
            <a:headEnd/>
            <a:tailEnd/>
          </a:ln>
        </p:spPr>
      </p:pic>
      <p:sp>
        <p:nvSpPr>
          <p:cNvPr id="9" name="Title 8"/>
          <p:cNvSpPr>
            <a:spLocks noGrp="1"/>
          </p:cNvSpPr>
          <p:nvPr>
            <p:ph type="title"/>
          </p:nvPr>
        </p:nvSpPr>
        <p:spPr/>
        <p:txBody>
          <a:bodyPr>
            <a:noAutofit/>
          </a:bodyPr>
          <a:lstStyle/>
          <a:p>
            <a:r>
              <a:rPr lang="en-US" sz="3600" b="1" dirty="0"/>
              <a:t>KMB 18/28 </a:t>
            </a:r>
            <a:r>
              <a:rPr lang="en-US" sz="3600" b="1" u="sng" dirty="0"/>
              <a:t/>
            </a:r>
            <a:br>
              <a:rPr lang="en-US" sz="3600" b="1" u="sng" dirty="0"/>
            </a:br>
            <a:r>
              <a:rPr lang="en-US" sz="3600" b="1" dirty="0"/>
              <a:t> </a:t>
            </a:r>
            <a:r>
              <a:rPr lang="en-US" sz="3600" b="1" dirty="0" smtClean="0"/>
              <a:t>Donning and Removing Mask</a:t>
            </a:r>
            <a:endParaRPr lang="en-US" sz="3600" b="1" dirty="0"/>
          </a:p>
        </p:txBody>
      </p:sp>
      <p:sp>
        <p:nvSpPr>
          <p:cNvPr id="6" name="Content Placeholder 5"/>
          <p:cNvSpPr>
            <a:spLocks noGrp="1"/>
          </p:cNvSpPr>
          <p:nvPr>
            <p:ph idx="1"/>
          </p:nvPr>
        </p:nvSpPr>
        <p:spPr/>
        <p:txBody>
          <a:bodyPr>
            <a:normAutofit lnSpcReduction="10000"/>
          </a:bodyPr>
          <a:lstStyle/>
          <a:p>
            <a:r>
              <a:rPr lang="en-US" dirty="0" smtClean="0"/>
              <a:t>To prepare the mask for donning by yourself, close the zipper until only the last six inches are open</a:t>
            </a:r>
          </a:p>
          <a:p>
            <a:endParaRPr lang="en-US" dirty="0" smtClean="0"/>
          </a:p>
          <a:p>
            <a:r>
              <a:rPr lang="en-US" dirty="0" smtClean="0"/>
              <a:t>Fasten every “leg” of the spider except the one on the bottom left</a:t>
            </a:r>
          </a:p>
          <a:p>
            <a:endParaRPr lang="en-US" dirty="0" smtClean="0"/>
          </a:p>
          <a:p>
            <a:r>
              <a:rPr lang="en-US" dirty="0" smtClean="0"/>
              <a:t>Pick the mask up with both hands and fold the spider over the front of the mask</a:t>
            </a:r>
            <a:endParaRPr lang="en-US" dirty="0"/>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p:cNvPicPr>
            <a:picLocks noChangeAspect="1" noChangeArrowheads="1"/>
          </p:cNvPicPr>
          <p:nvPr/>
        </p:nvPicPr>
        <p:blipFill>
          <a:blip r:embed="rId2" cstate="print"/>
          <a:srcRect/>
          <a:stretch>
            <a:fillRect/>
          </a:stretch>
        </p:blipFill>
        <p:spPr bwMode="auto">
          <a:xfrm>
            <a:off x="0" y="0"/>
            <a:ext cx="1143000" cy="1143000"/>
          </a:xfrm>
          <a:prstGeom prst="rect">
            <a:avLst/>
          </a:prstGeom>
          <a:noFill/>
          <a:ln w="9525">
            <a:noFill/>
            <a:miter lim="800000"/>
            <a:headEnd/>
            <a:tailEnd/>
          </a:ln>
        </p:spPr>
      </p:pic>
      <p:pic>
        <p:nvPicPr>
          <p:cNvPr id="8" name="Picture 2"/>
          <p:cNvPicPr>
            <a:picLocks noChangeAspect="1" noChangeArrowheads="1"/>
          </p:cNvPicPr>
          <p:nvPr/>
        </p:nvPicPr>
        <p:blipFill>
          <a:blip r:embed="rId3" cstate="print"/>
          <a:srcRect/>
          <a:stretch>
            <a:fillRect/>
          </a:stretch>
        </p:blipFill>
        <p:spPr bwMode="auto">
          <a:xfrm>
            <a:off x="7695096" y="1"/>
            <a:ext cx="1448904" cy="1219200"/>
          </a:xfrm>
          <a:prstGeom prst="rect">
            <a:avLst/>
          </a:prstGeom>
          <a:noFill/>
          <a:ln w="9525">
            <a:noFill/>
            <a:miter lim="800000"/>
            <a:headEnd/>
            <a:tailEnd/>
          </a:ln>
        </p:spPr>
      </p:pic>
      <p:sp>
        <p:nvSpPr>
          <p:cNvPr id="9" name="Title 8"/>
          <p:cNvSpPr>
            <a:spLocks noGrp="1"/>
          </p:cNvSpPr>
          <p:nvPr>
            <p:ph type="title"/>
          </p:nvPr>
        </p:nvSpPr>
        <p:spPr/>
        <p:txBody>
          <a:bodyPr>
            <a:noAutofit/>
          </a:bodyPr>
          <a:lstStyle/>
          <a:p>
            <a:r>
              <a:rPr lang="en-US" sz="3600" b="1" dirty="0"/>
              <a:t>KMB 18/28 </a:t>
            </a:r>
            <a:r>
              <a:rPr lang="en-US" sz="3600" b="1" u="sng" dirty="0"/>
              <a:t/>
            </a:r>
            <a:br>
              <a:rPr lang="en-US" sz="3600" b="1" u="sng" dirty="0"/>
            </a:br>
            <a:r>
              <a:rPr lang="en-US" sz="3600" b="1" dirty="0"/>
              <a:t> </a:t>
            </a:r>
            <a:r>
              <a:rPr lang="en-US" sz="3600" b="1" dirty="0" smtClean="0"/>
              <a:t>Donning and Removing Mask</a:t>
            </a:r>
            <a:endParaRPr lang="en-US" sz="3600" b="1" dirty="0"/>
          </a:p>
        </p:txBody>
      </p:sp>
      <p:sp>
        <p:nvSpPr>
          <p:cNvPr id="6" name="Content Placeholder 5"/>
          <p:cNvSpPr>
            <a:spLocks noGrp="1"/>
          </p:cNvSpPr>
          <p:nvPr>
            <p:ph idx="1"/>
          </p:nvPr>
        </p:nvSpPr>
        <p:spPr/>
        <p:txBody>
          <a:bodyPr>
            <a:normAutofit/>
          </a:bodyPr>
          <a:lstStyle/>
          <a:p>
            <a:r>
              <a:rPr lang="en-US" dirty="0" smtClean="0"/>
              <a:t>Pull the hood onto your head and close the zipper, taking care not to catch your hair in the zipper</a:t>
            </a:r>
          </a:p>
          <a:p>
            <a:endParaRPr lang="en-US" dirty="0" smtClean="0"/>
          </a:p>
          <a:p>
            <a:r>
              <a:rPr lang="en-US" dirty="0" smtClean="0"/>
              <a:t>You will need to support the mask with your right hand as you do this</a:t>
            </a:r>
          </a:p>
          <a:p>
            <a:endParaRPr lang="en-US" dirty="0" smtClean="0"/>
          </a:p>
          <a:p>
            <a:r>
              <a:rPr lang="en-US" dirty="0" smtClean="0"/>
              <a:t>Use your left hand to close the zipper</a:t>
            </a:r>
          </a:p>
          <a:p>
            <a:pPr>
              <a:buNone/>
            </a:pPr>
            <a:endParaRPr lang="en-US" dirty="0" smtClean="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KMB 18/28 (BANDMASK)</a:t>
            </a:r>
            <a:br>
              <a:rPr lang="en-US" b="1" dirty="0" smtClean="0"/>
            </a:br>
            <a:r>
              <a:rPr lang="en-US" b="1" dirty="0" smtClean="0"/>
              <a:t>Introduction</a:t>
            </a:r>
            <a:endParaRPr lang="en-US" dirty="0"/>
          </a:p>
        </p:txBody>
      </p:sp>
      <p:sp>
        <p:nvSpPr>
          <p:cNvPr id="3" name="Content Placeholder 2"/>
          <p:cNvSpPr>
            <a:spLocks noGrp="1"/>
          </p:cNvSpPr>
          <p:nvPr>
            <p:ph idx="1"/>
          </p:nvPr>
        </p:nvSpPr>
        <p:spPr/>
        <p:txBody>
          <a:bodyPr>
            <a:normAutofit/>
          </a:bodyPr>
          <a:lstStyle/>
          <a:p>
            <a:r>
              <a:rPr lang="en-US" sz="3600" dirty="0" smtClean="0"/>
              <a:t>Divers trained in the use of previous Kirby Morgan masks; i.e., KMB 8, 9, 10, Navy MK 1 mask, Navy MK 21 helmet, Navy Mk 22 mask, or </a:t>
            </a:r>
            <a:r>
              <a:rPr lang="en-US" sz="3600" dirty="0" err="1" smtClean="0"/>
              <a:t>SuperLite</a:t>
            </a:r>
            <a:r>
              <a:rPr lang="en-US" sz="3600" dirty="0" smtClean="0"/>
              <a:t> helmets, will find that KMB 18/28 Band Masks have the breathing system controls located in the same position and operations are similar</a:t>
            </a:r>
            <a:endParaRPr lang="en-US" sz="3600" dirty="0"/>
          </a:p>
        </p:txBody>
      </p:sp>
      <p:pic>
        <p:nvPicPr>
          <p:cNvPr id="4" name="Picture 2"/>
          <p:cNvPicPr>
            <a:picLocks noChangeAspect="1" noChangeArrowheads="1"/>
          </p:cNvPicPr>
          <p:nvPr/>
        </p:nvPicPr>
        <p:blipFill>
          <a:blip r:embed="rId2" cstate="print"/>
          <a:srcRect/>
          <a:stretch>
            <a:fillRect/>
          </a:stretch>
        </p:blipFill>
        <p:spPr bwMode="auto">
          <a:xfrm>
            <a:off x="0" y="0"/>
            <a:ext cx="1066800" cy="1066800"/>
          </a:xfrm>
          <a:prstGeom prst="rect">
            <a:avLst/>
          </a:prstGeom>
          <a:noFill/>
          <a:ln w="9525">
            <a:noFill/>
            <a:miter lim="800000"/>
            <a:headEnd/>
            <a:tailEnd/>
          </a:ln>
        </p:spPr>
      </p:pic>
      <p:pic>
        <p:nvPicPr>
          <p:cNvPr id="5" name="Picture 2"/>
          <p:cNvPicPr>
            <a:picLocks noChangeAspect="1" noChangeArrowheads="1"/>
          </p:cNvPicPr>
          <p:nvPr/>
        </p:nvPicPr>
        <p:blipFill>
          <a:blip r:embed="rId3" cstate="print"/>
          <a:srcRect/>
          <a:stretch>
            <a:fillRect/>
          </a:stretch>
        </p:blipFill>
        <p:spPr bwMode="auto">
          <a:xfrm>
            <a:off x="7848600" y="1"/>
            <a:ext cx="1295400" cy="1090032"/>
          </a:xfrm>
          <a:prstGeom prst="rect">
            <a:avLst/>
          </a:prstGeom>
          <a:noFill/>
          <a:ln w="9525">
            <a:noFill/>
            <a:miter lim="800000"/>
            <a:headEnd/>
            <a:tailEnd/>
          </a:ln>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p:cNvPicPr>
            <a:picLocks noChangeAspect="1" noChangeArrowheads="1"/>
          </p:cNvPicPr>
          <p:nvPr/>
        </p:nvPicPr>
        <p:blipFill>
          <a:blip r:embed="rId2" cstate="print"/>
          <a:srcRect/>
          <a:stretch>
            <a:fillRect/>
          </a:stretch>
        </p:blipFill>
        <p:spPr bwMode="auto">
          <a:xfrm>
            <a:off x="0" y="0"/>
            <a:ext cx="1143000" cy="1143000"/>
          </a:xfrm>
          <a:prstGeom prst="rect">
            <a:avLst/>
          </a:prstGeom>
          <a:noFill/>
          <a:ln w="9525">
            <a:noFill/>
            <a:miter lim="800000"/>
            <a:headEnd/>
            <a:tailEnd/>
          </a:ln>
        </p:spPr>
      </p:pic>
      <p:pic>
        <p:nvPicPr>
          <p:cNvPr id="8" name="Picture 2"/>
          <p:cNvPicPr>
            <a:picLocks noChangeAspect="1" noChangeArrowheads="1"/>
          </p:cNvPicPr>
          <p:nvPr/>
        </p:nvPicPr>
        <p:blipFill>
          <a:blip r:embed="rId3" cstate="print"/>
          <a:srcRect/>
          <a:stretch>
            <a:fillRect/>
          </a:stretch>
        </p:blipFill>
        <p:spPr bwMode="auto">
          <a:xfrm>
            <a:off x="7695096" y="1"/>
            <a:ext cx="1448904" cy="1219200"/>
          </a:xfrm>
          <a:prstGeom prst="rect">
            <a:avLst/>
          </a:prstGeom>
          <a:noFill/>
          <a:ln w="9525">
            <a:noFill/>
            <a:miter lim="800000"/>
            <a:headEnd/>
            <a:tailEnd/>
          </a:ln>
        </p:spPr>
      </p:pic>
      <p:sp>
        <p:nvSpPr>
          <p:cNvPr id="9" name="Title 8"/>
          <p:cNvSpPr>
            <a:spLocks noGrp="1"/>
          </p:cNvSpPr>
          <p:nvPr>
            <p:ph type="title"/>
          </p:nvPr>
        </p:nvSpPr>
        <p:spPr/>
        <p:txBody>
          <a:bodyPr>
            <a:noAutofit/>
          </a:bodyPr>
          <a:lstStyle/>
          <a:p>
            <a:r>
              <a:rPr lang="en-US" sz="3600" b="1" dirty="0"/>
              <a:t>KMB 18/28 </a:t>
            </a:r>
            <a:r>
              <a:rPr lang="en-US" sz="3600" b="1" u="sng" dirty="0"/>
              <a:t/>
            </a:r>
            <a:br>
              <a:rPr lang="en-US" sz="3600" b="1" u="sng" dirty="0"/>
            </a:br>
            <a:r>
              <a:rPr lang="en-US" sz="3600" b="1" dirty="0"/>
              <a:t> </a:t>
            </a:r>
            <a:r>
              <a:rPr lang="en-US" sz="3600" b="1" dirty="0" smtClean="0"/>
              <a:t>Donning and Removing Mask</a:t>
            </a:r>
            <a:endParaRPr lang="en-US" sz="3600" b="1" dirty="0"/>
          </a:p>
        </p:txBody>
      </p:sp>
      <p:sp>
        <p:nvSpPr>
          <p:cNvPr id="6" name="Content Placeholder 5"/>
          <p:cNvSpPr>
            <a:spLocks noGrp="1"/>
          </p:cNvSpPr>
          <p:nvPr>
            <p:ph idx="1"/>
          </p:nvPr>
        </p:nvSpPr>
        <p:spPr/>
        <p:txBody>
          <a:bodyPr>
            <a:normAutofit/>
          </a:bodyPr>
          <a:lstStyle/>
          <a:p>
            <a:r>
              <a:rPr lang="en-US" dirty="0" smtClean="0"/>
              <a:t>While you continue to support the mask with your right hand, use your left hand to fasten the remaining leg of the spider to your left</a:t>
            </a:r>
          </a:p>
          <a:p>
            <a:endParaRPr lang="en-US" dirty="0" smtClean="0"/>
          </a:p>
          <a:p>
            <a:r>
              <a:rPr lang="en-US" dirty="0" smtClean="0"/>
              <a:t>As a standby diver, it is </a:t>
            </a:r>
            <a:r>
              <a:rPr lang="en-US" u="sng" dirty="0" smtClean="0"/>
              <a:t>essential</a:t>
            </a:r>
            <a:r>
              <a:rPr lang="en-US" dirty="0" smtClean="0"/>
              <a:t> for you to be able to don your mask yourself during an emergency</a:t>
            </a:r>
          </a:p>
          <a:p>
            <a:endParaRPr lang="en-US" dirty="0"/>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p:cNvPicPr>
            <a:picLocks noChangeAspect="1" noChangeArrowheads="1"/>
          </p:cNvPicPr>
          <p:nvPr/>
        </p:nvPicPr>
        <p:blipFill>
          <a:blip r:embed="rId2" cstate="print"/>
          <a:srcRect/>
          <a:stretch>
            <a:fillRect/>
          </a:stretch>
        </p:blipFill>
        <p:spPr bwMode="auto">
          <a:xfrm>
            <a:off x="0" y="0"/>
            <a:ext cx="1143000" cy="1143000"/>
          </a:xfrm>
          <a:prstGeom prst="rect">
            <a:avLst/>
          </a:prstGeom>
          <a:noFill/>
          <a:ln w="9525">
            <a:noFill/>
            <a:miter lim="800000"/>
            <a:headEnd/>
            <a:tailEnd/>
          </a:ln>
        </p:spPr>
      </p:pic>
      <p:pic>
        <p:nvPicPr>
          <p:cNvPr id="8" name="Picture 2"/>
          <p:cNvPicPr>
            <a:picLocks noChangeAspect="1" noChangeArrowheads="1"/>
          </p:cNvPicPr>
          <p:nvPr/>
        </p:nvPicPr>
        <p:blipFill>
          <a:blip r:embed="rId3" cstate="print"/>
          <a:srcRect/>
          <a:stretch>
            <a:fillRect/>
          </a:stretch>
        </p:blipFill>
        <p:spPr bwMode="auto">
          <a:xfrm>
            <a:off x="7695096" y="1"/>
            <a:ext cx="1448904" cy="1219200"/>
          </a:xfrm>
          <a:prstGeom prst="rect">
            <a:avLst/>
          </a:prstGeom>
          <a:noFill/>
          <a:ln w="9525">
            <a:noFill/>
            <a:miter lim="800000"/>
            <a:headEnd/>
            <a:tailEnd/>
          </a:ln>
        </p:spPr>
      </p:pic>
      <p:sp>
        <p:nvSpPr>
          <p:cNvPr id="9" name="Title 8"/>
          <p:cNvSpPr>
            <a:spLocks noGrp="1"/>
          </p:cNvSpPr>
          <p:nvPr>
            <p:ph type="title"/>
          </p:nvPr>
        </p:nvSpPr>
        <p:spPr/>
        <p:txBody>
          <a:bodyPr>
            <a:noAutofit/>
          </a:bodyPr>
          <a:lstStyle/>
          <a:p>
            <a:r>
              <a:rPr lang="en-US" sz="3600" b="1" dirty="0"/>
              <a:t>KMB 18/28 </a:t>
            </a:r>
            <a:r>
              <a:rPr lang="en-US" sz="3600" b="1" u="sng" dirty="0"/>
              <a:t/>
            </a:r>
            <a:br>
              <a:rPr lang="en-US" sz="3600" b="1" u="sng" dirty="0"/>
            </a:br>
            <a:r>
              <a:rPr lang="en-US" sz="3600" b="1" dirty="0"/>
              <a:t> </a:t>
            </a:r>
            <a:r>
              <a:rPr lang="en-US" sz="3600" b="1" dirty="0" smtClean="0"/>
              <a:t>Donning and Removing Mask</a:t>
            </a:r>
            <a:endParaRPr lang="en-US" sz="3600" b="1" dirty="0"/>
          </a:p>
        </p:txBody>
      </p:sp>
      <p:sp>
        <p:nvSpPr>
          <p:cNvPr id="6" name="Content Placeholder 5"/>
          <p:cNvSpPr>
            <a:spLocks noGrp="1"/>
          </p:cNvSpPr>
          <p:nvPr>
            <p:ph sz="half" idx="1"/>
          </p:nvPr>
        </p:nvSpPr>
        <p:spPr/>
        <p:txBody>
          <a:bodyPr>
            <a:normAutofit/>
          </a:bodyPr>
          <a:lstStyle/>
          <a:p>
            <a:pPr algn="ctr">
              <a:buNone/>
            </a:pPr>
            <a:r>
              <a:rPr lang="en-US" u="sng" dirty="0" smtClean="0"/>
              <a:t>For most divers:</a:t>
            </a:r>
          </a:p>
          <a:p>
            <a:endParaRPr lang="en-US" dirty="0" smtClean="0"/>
          </a:p>
          <a:p>
            <a:r>
              <a:rPr lang="en-US" dirty="0" smtClean="0"/>
              <a:t>mask is most comfortable when the spider is adjusted so that the top three legs of the spider are tighter than the bottom two</a:t>
            </a:r>
          </a:p>
          <a:p>
            <a:pPr>
              <a:buNone/>
            </a:pPr>
            <a:r>
              <a:rPr lang="en-US" dirty="0" smtClean="0"/>
              <a:t> </a:t>
            </a:r>
          </a:p>
        </p:txBody>
      </p:sp>
      <p:pic>
        <p:nvPicPr>
          <p:cNvPr id="11" name="Content Placeholder 10" descr="DSCN2339.JPG"/>
          <p:cNvPicPr>
            <a:picLocks noGrp="1" noChangeAspect="1"/>
          </p:cNvPicPr>
          <p:nvPr>
            <p:ph sz="half" idx="2"/>
          </p:nvPr>
        </p:nvPicPr>
        <p:blipFill>
          <a:blip r:embed="rId4" cstate="print"/>
          <a:srcRect l="16981" r="18868"/>
          <a:stretch>
            <a:fillRect/>
          </a:stretch>
        </p:blipFill>
        <p:spPr>
          <a:xfrm>
            <a:off x="4800600" y="1533525"/>
            <a:ext cx="3886200" cy="4543425"/>
          </a:xfrm>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p:cNvPicPr>
            <a:picLocks noChangeAspect="1" noChangeArrowheads="1"/>
          </p:cNvPicPr>
          <p:nvPr/>
        </p:nvPicPr>
        <p:blipFill>
          <a:blip r:embed="rId2" cstate="print"/>
          <a:srcRect/>
          <a:stretch>
            <a:fillRect/>
          </a:stretch>
        </p:blipFill>
        <p:spPr bwMode="auto">
          <a:xfrm>
            <a:off x="0" y="0"/>
            <a:ext cx="1143000" cy="1143000"/>
          </a:xfrm>
          <a:prstGeom prst="rect">
            <a:avLst/>
          </a:prstGeom>
          <a:noFill/>
          <a:ln w="9525">
            <a:noFill/>
            <a:miter lim="800000"/>
            <a:headEnd/>
            <a:tailEnd/>
          </a:ln>
        </p:spPr>
      </p:pic>
      <p:pic>
        <p:nvPicPr>
          <p:cNvPr id="8" name="Picture 2"/>
          <p:cNvPicPr>
            <a:picLocks noChangeAspect="1" noChangeArrowheads="1"/>
          </p:cNvPicPr>
          <p:nvPr/>
        </p:nvPicPr>
        <p:blipFill>
          <a:blip r:embed="rId3" cstate="print"/>
          <a:srcRect/>
          <a:stretch>
            <a:fillRect/>
          </a:stretch>
        </p:blipFill>
        <p:spPr bwMode="auto">
          <a:xfrm>
            <a:off x="7695096" y="1"/>
            <a:ext cx="1448904" cy="1219200"/>
          </a:xfrm>
          <a:prstGeom prst="rect">
            <a:avLst/>
          </a:prstGeom>
          <a:noFill/>
          <a:ln w="9525">
            <a:noFill/>
            <a:miter lim="800000"/>
            <a:headEnd/>
            <a:tailEnd/>
          </a:ln>
        </p:spPr>
      </p:pic>
      <p:sp>
        <p:nvSpPr>
          <p:cNvPr id="9" name="Title 8"/>
          <p:cNvSpPr>
            <a:spLocks noGrp="1"/>
          </p:cNvSpPr>
          <p:nvPr>
            <p:ph type="title"/>
          </p:nvPr>
        </p:nvSpPr>
        <p:spPr/>
        <p:txBody>
          <a:bodyPr>
            <a:noAutofit/>
          </a:bodyPr>
          <a:lstStyle/>
          <a:p>
            <a:r>
              <a:rPr lang="en-US" sz="3600" b="1" dirty="0"/>
              <a:t>KMB 18/28 </a:t>
            </a:r>
            <a:r>
              <a:rPr lang="en-US" sz="3600" b="1" u="sng" dirty="0"/>
              <a:t/>
            </a:r>
            <a:br>
              <a:rPr lang="en-US" sz="3600" b="1" u="sng" dirty="0"/>
            </a:br>
            <a:r>
              <a:rPr lang="en-US" sz="3600" b="1" dirty="0"/>
              <a:t> </a:t>
            </a:r>
            <a:r>
              <a:rPr lang="en-US" sz="3600" b="1" dirty="0" smtClean="0"/>
              <a:t>Donning and Removing Mask</a:t>
            </a:r>
            <a:endParaRPr lang="en-US" sz="3600" b="1" dirty="0"/>
          </a:p>
        </p:txBody>
      </p:sp>
      <p:sp>
        <p:nvSpPr>
          <p:cNvPr id="6" name="Content Placeholder 5"/>
          <p:cNvSpPr>
            <a:spLocks noGrp="1"/>
          </p:cNvSpPr>
          <p:nvPr>
            <p:ph sz="half" idx="1"/>
          </p:nvPr>
        </p:nvSpPr>
        <p:spPr/>
        <p:txBody>
          <a:bodyPr>
            <a:normAutofit/>
          </a:bodyPr>
          <a:lstStyle/>
          <a:p>
            <a:r>
              <a:rPr lang="en-US" dirty="0" smtClean="0"/>
              <a:t>If you have an “average” size head, the adjustment most divers find comfortable is three holes back on the top three legs, and two holes back on the two bottom legs of the spider</a:t>
            </a:r>
          </a:p>
        </p:txBody>
      </p:sp>
      <p:pic>
        <p:nvPicPr>
          <p:cNvPr id="11" name="Content Placeholder 10" descr="DSCN2336.JPG"/>
          <p:cNvPicPr>
            <a:picLocks noGrp="1" noChangeAspect="1"/>
          </p:cNvPicPr>
          <p:nvPr>
            <p:ph sz="half" idx="2"/>
          </p:nvPr>
        </p:nvPicPr>
        <p:blipFill>
          <a:blip r:embed="rId4" cstate="print"/>
          <a:srcRect l="22642" r="9434" b="8988"/>
          <a:stretch>
            <a:fillRect/>
          </a:stretch>
        </p:blipFill>
        <p:spPr>
          <a:xfrm>
            <a:off x="4504006" y="1981200"/>
            <a:ext cx="4411394" cy="4433094"/>
          </a:xfrm>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p:cNvPicPr>
            <a:picLocks noChangeAspect="1" noChangeArrowheads="1"/>
          </p:cNvPicPr>
          <p:nvPr/>
        </p:nvPicPr>
        <p:blipFill>
          <a:blip r:embed="rId2" cstate="print"/>
          <a:srcRect/>
          <a:stretch>
            <a:fillRect/>
          </a:stretch>
        </p:blipFill>
        <p:spPr bwMode="auto">
          <a:xfrm>
            <a:off x="0" y="0"/>
            <a:ext cx="1143000" cy="1143000"/>
          </a:xfrm>
          <a:prstGeom prst="rect">
            <a:avLst/>
          </a:prstGeom>
          <a:noFill/>
          <a:ln w="9525">
            <a:noFill/>
            <a:miter lim="800000"/>
            <a:headEnd/>
            <a:tailEnd/>
          </a:ln>
        </p:spPr>
      </p:pic>
      <p:pic>
        <p:nvPicPr>
          <p:cNvPr id="8" name="Picture 2"/>
          <p:cNvPicPr>
            <a:picLocks noChangeAspect="1" noChangeArrowheads="1"/>
          </p:cNvPicPr>
          <p:nvPr/>
        </p:nvPicPr>
        <p:blipFill>
          <a:blip r:embed="rId3" cstate="print"/>
          <a:srcRect/>
          <a:stretch>
            <a:fillRect/>
          </a:stretch>
        </p:blipFill>
        <p:spPr bwMode="auto">
          <a:xfrm>
            <a:off x="7695096" y="1"/>
            <a:ext cx="1448904" cy="1219200"/>
          </a:xfrm>
          <a:prstGeom prst="rect">
            <a:avLst/>
          </a:prstGeom>
          <a:noFill/>
          <a:ln w="9525">
            <a:noFill/>
            <a:miter lim="800000"/>
            <a:headEnd/>
            <a:tailEnd/>
          </a:ln>
        </p:spPr>
      </p:pic>
      <p:sp>
        <p:nvSpPr>
          <p:cNvPr id="9" name="Title 8"/>
          <p:cNvSpPr>
            <a:spLocks noGrp="1"/>
          </p:cNvSpPr>
          <p:nvPr>
            <p:ph type="title"/>
          </p:nvPr>
        </p:nvSpPr>
        <p:spPr/>
        <p:txBody>
          <a:bodyPr>
            <a:noAutofit/>
          </a:bodyPr>
          <a:lstStyle/>
          <a:p>
            <a:r>
              <a:rPr lang="en-US" sz="3600" b="1" dirty="0"/>
              <a:t>KMB 18/28 </a:t>
            </a:r>
            <a:r>
              <a:rPr lang="en-US" sz="3600" b="1" u="sng" dirty="0"/>
              <a:t/>
            </a:r>
            <a:br>
              <a:rPr lang="en-US" sz="3600" b="1" u="sng" dirty="0"/>
            </a:br>
            <a:r>
              <a:rPr lang="en-US" sz="3600" b="1" dirty="0"/>
              <a:t> </a:t>
            </a:r>
            <a:r>
              <a:rPr lang="en-US" sz="3600" b="1" dirty="0" smtClean="0"/>
              <a:t>Donning and Removing Mask</a:t>
            </a:r>
            <a:endParaRPr lang="en-US" sz="3600" b="1" dirty="0"/>
          </a:p>
        </p:txBody>
      </p:sp>
      <p:sp>
        <p:nvSpPr>
          <p:cNvPr id="6" name="Content Placeholder 5"/>
          <p:cNvSpPr>
            <a:spLocks noGrp="1"/>
          </p:cNvSpPr>
          <p:nvPr>
            <p:ph idx="1"/>
          </p:nvPr>
        </p:nvSpPr>
        <p:spPr/>
        <p:txBody>
          <a:bodyPr>
            <a:normAutofit lnSpcReduction="10000"/>
          </a:bodyPr>
          <a:lstStyle/>
          <a:p>
            <a:r>
              <a:rPr lang="en-US" dirty="0" smtClean="0"/>
              <a:t>You may find a different adjustment to be more comfortable depending on the size of your head</a:t>
            </a:r>
          </a:p>
          <a:p>
            <a:endParaRPr lang="en-US" dirty="0" smtClean="0"/>
          </a:p>
          <a:p>
            <a:r>
              <a:rPr lang="en-US" dirty="0" smtClean="0"/>
              <a:t>Mask should feel comfortably snug against your face out of the water</a:t>
            </a:r>
          </a:p>
          <a:p>
            <a:endParaRPr lang="en-US" dirty="0" smtClean="0"/>
          </a:p>
          <a:p>
            <a:r>
              <a:rPr lang="en-US" dirty="0" smtClean="0"/>
              <a:t>There will be some compression of the face seal when it is adjusted properly</a:t>
            </a:r>
          </a:p>
          <a:p>
            <a:endParaRPr lang="en-US" dirty="0"/>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p:cNvPicPr>
            <a:picLocks noChangeAspect="1" noChangeArrowheads="1"/>
          </p:cNvPicPr>
          <p:nvPr/>
        </p:nvPicPr>
        <p:blipFill>
          <a:blip r:embed="rId2" cstate="print"/>
          <a:srcRect/>
          <a:stretch>
            <a:fillRect/>
          </a:stretch>
        </p:blipFill>
        <p:spPr bwMode="auto">
          <a:xfrm>
            <a:off x="0" y="0"/>
            <a:ext cx="1143000" cy="1143000"/>
          </a:xfrm>
          <a:prstGeom prst="rect">
            <a:avLst/>
          </a:prstGeom>
          <a:noFill/>
          <a:ln w="9525">
            <a:noFill/>
            <a:miter lim="800000"/>
            <a:headEnd/>
            <a:tailEnd/>
          </a:ln>
        </p:spPr>
      </p:pic>
      <p:pic>
        <p:nvPicPr>
          <p:cNvPr id="8" name="Picture 2"/>
          <p:cNvPicPr>
            <a:picLocks noChangeAspect="1" noChangeArrowheads="1"/>
          </p:cNvPicPr>
          <p:nvPr/>
        </p:nvPicPr>
        <p:blipFill>
          <a:blip r:embed="rId3" cstate="print"/>
          <a:srcRect/>
          <a:stretch>
            <a:fillRect/>
          </a:stretch>
        </p:blipFill>
        <p:spPr bwMode="auto">
          <a:xfrm>
            <a:off x="7695096" y="1"/>
            <a:ext cx="1448904" cy="1219200"/>
          </a:xfrm>
          <a:prstGeom prst="rect">
            <a:avLst/>
          </a:prstGeom>
          <a:noFill/>
          <a:ln w="9525">
            <a:noFill/>
            <a:miter lim="800000"/>
            <a:headEnd/>
            <a:tailEnd/>
          </a:ln>
        </p:spPr>
      </p:pic>
      <p:sp>
        <p:nvSpPr>
          <p:cNvPr id="9" name="Title 8"/>
          <p:cNvSpPr>
            <a:spLocks noGrp="1"/>
          </p:cNvSpPr>
          <p:nvPr>
            <p:ph type="title"/>
          </p:nvPr>
        </p:nvSpPr>
        <p:spPr/>
        <p:txBody>
          <a:bodyPr>
            <a:noAutofit/>
          </a:bodyPr>
          <a:lstStyle/>
          <a:p>
            <a:r>
              <a:rPr lang="en-US" sz="3600" b="1" dirty="0"/>
              <a:t>KMB 18/28 </a:t>
            </a:r>
            <a:r>
              <a:rPr lang="en-US" sz="3600" b="1" u="sng" dirty="0"/>
              <a:t/>
            </a:r>
            <a:br>
              <a:rPr lang="en-US" sz="3600" b="1" u="sng" dirty="0"/>
            </a:br>
            <a:r>
              <a:rPr lang="en-US" sz="3600" b="1" dirty="0"/>
              <a:t> </a:t>
            </a:r>
            <a:r>
              <a:rPr lang="en-US" sz="3600" b="1" dirty="0" smtClean="0"/>
              <a:t>Donning and Removing Mask</a:t>
            </a:r>
            <a:endParaRPr lang="en-US" sz="3600" b="1" dirty="0"/>
          </a:p>
        </p:txBody>
      </p:sp>
      <p:sp>
        <p:nvSpPr>
          <p:cNvPr id="6" name="Content Placeholder 5"/>
          <p:cNvSpPr>
            <a:spLocks noGrp="1"/>
          </p:cNvSpPr>
          <p:nvPr>
            <p:ph idx="1"/>
          </p:nvPr>
        </p:nvSpPr>
        <p:spPr/>
        <p:txBody>
          <a:bodyPr>
            <a:normAutofit fontScale="92500" lnSpcReduction="10000"/>
          </a:bodyPr>
          <a:lstStyle/>
          <a:p>
            <a:r>
              <a:rPr lang="en-US" dirty="0" smtClean="0"/>
              <a:t>The weight of the mask is heavy out of the water, it will be almost unnoticeable underwater</a:t>
            </a:r>
          </a:p>
          <a:p>
            <a:endParaRPr lang="en-US" dirty="0" smtClean="0"/>
          </a:p>
          <a:p>
            <a:r>
              <a:rPr lang="en-US" dirty="0" smtClean="0"/>
              <a:t>Your tender may assist you in donning your mask if you prefer</a:t>
            </a:r>
          </a:p>
          <a:p>
            <a:endParaRPr lang="en-US" dirty="0" smtClean="0"/>
          </a:p>
          <a:p>
            <a:r>
              <a:rPr lang="en-US" dirty="0" smtClean="0"/>
              <a:t>The procedure is the same as donning by yourself, except that your tender will close the zipper on the hood and fasten the spider</a:t>
            </a:r>
          </a:p>
          <a:p>
            <a:pPr>
              <a:buNone/>
            </a:pPr>
            <a:endParaRPr lang="en-US" dirty="0" smtClean="0"/>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p:cNvPicPr>
            <a:picLocks noChangeAspect="1" noChangeArrowheads="1"/>
          </p:cNvPicPr>
          <p:nvPr/>
        </p:nvPicPr>
        <p:blipFill>
          <a:blip r:embed="rId2" cstate="print"/>
          <a:srcRect/>
          <a:stretch>
            <a:fillRect/>
          </a:stretch>
        </p:blipFill>
        <p:spPr bwMode="auto">
          <a:xfrm>
            <a:off x="0" y="0"/>
            <a:ext cx="1143000" cy="1143000"/>
          </a:xfrm>
          <a:prstGeom prst="rect">
            <a:avLst/>
          </a:prstGeom>
          <a:noFill/>
          <a:ln w="9525">
            <a:noFill/>
            <a:miter lim="800000"/>
            <a:headEnd/>
            <a:tailEnd/>
          </a:ln>
        </p:spPr>
      </p:pic>
      <p:pic>
        <p:nvPicPr>
          <p:cNvPr id="8" name="Picture 2"/>
          <p:cNvPicPr>
            <a:picLocks noChangeAspect="1" noChangeArrowheads="1"/>
          </p:cNvPicPr>
          <p:nvPr/>
        </p:nvPicPr>
        <p:blipFill>
          <a:blip r:embed="rId3" cstate="print"/>
          <a:srcRect/>
          <a:stretch>
            <a:fillRect/>
          </a:stretch>
        </p:blipFill>
        <p:spPr bwMode="auto">
          <a:xfrm>
            <a:off x="7695096" y="1"/>
            <a:ext cx="1448904" cy="1219200"/>
          </a:xfrm>
          <a:prstGeom prst="rect">
            <a:avLst/>
          </a:prstGeom>
          <a:noFill/>
          <a:ln w="9525">
            <a:noFill/>
            <a:miter lim="800000"/>
            <a:headEnd/>
            <a:tailEnd/>
          </a:ln>
        </p:spPr>
      </p:pic>
      <p:sp>
        <p:nvSpPr>
          <p:cNvPr id="9" name="Title 8"/>
          <p:cNvSpPr>
            <a:spLocks noGrp="1"/>
          </p:cNvSpPr>
          <p:nvPr>
            <p:ph type="title"/>
          </p:nvPr>
        </p:nvSpPr>
        <p:spPr/>
        <p:txBody>
          <a:bodyPr>
            <a:noAutofit/>
          </a:bodyPr>
          <a:lstStyle/>
          <a:p>
            <a:r>
              <a:rPr lang="en-US" sz="3600" b="1" dirty="0"/>
              <a:t>KMB 18/28 </a:t>
            </a:r>
            <a:r>
              <a:rPr lang="en-US" sz="3600" b="1" u="sng" dirty="0"/>
              <a:t/>
            </a:r>
            <a:br>
              <a:rPr lang="en-US" sz="3600" b="1" u="sng" dirty="0"/>
            </a:br>
            <a:r>
              <a:rPr lang="en-US" sz="3600" b="1" dirty="0"/>
              <a:t> </a:t>
            </a:r>
            <a:r>
              <a:rPr lang="en-US" sz="3600" b="1" dirty="0" smtClean="0"/>
              <a:t>Donning and Removing Mask</a:t>
            </a:r>
            <a:endParaRPr lang="en-US" sz="3600" b="1" dirty="0"/>
          </a:p>
        </p:txBody>
      </p:sp>
      <p:sp>
        <p:nvSpPr>
          <p:cNvPr id="6" name="Content Placeholder 5"/>
          <p:cNvSpPr>
            <a:spLocks noGrp="1"/>
          </p:cNvSpPr>
          <p:nvPr>
            <p:ph idx="1"/>
          </p:nvPr>
        </p:nvSpPr>
        <p:spPr/>
        <p:txBody>
          <a:bodyPr>
            <a:normAutofit/>
          </a:bodyPr>
          <a:lstStyle/>
          <a:p>
            <a:r>
              <a:rPr lang="en-US" dirty="0" smtClean="0"/>
              <a:t>You will still need to support the weight of the mask while your tender fastens you in</a:t>
            </a:r>
          </a:p>
          <a:p>
            <a:endParaRPr lang="en-US" dirty="0" smtClean="0"/>
          </a:p>
          <a:p>
            <a:r>
              <a:rPr lang="en-US" dirty="0" smtClean="0"/>
              <a:t>To help keep the bib of your hood from floating up, you tuck the bib of the hood under your harness</a:t>
            </a:r>
            <a:endParaRPr lang="en-US" dirty="0"/>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p:cNvPicPr>
            <a:picLocks noChangeAspect="1" noChangeArrowheads="1"/>
          </p:cNvPicPr>
          <p:nvPr/>
        </p:nvPicPr>
        <p:blipFill>
          <a:blip r:embed="rId2" cstate="print"/>
          <a:srcRect/>
          <a:stretch>
            <a:fillRect/>
          </a:stretch>
        </p:blipFill>
        <p:spPr bwMode="auto">
          <a:xfrm>
            <a:off x="0" y="0"/>
            <a:ext cx="1143000" cy="1143000"/>
          </a:xfrm>
          <a:prstGeom prst="rect">
            <a:avLst/>
          </a:prstGeom>
          <a:noFill/>
          <a:ln w="9525">
            <a:noFill/>
            <a:miter lim="800000"/>
            <a:headEnd/>
            <a:tailEnd/>
          </a:ln>
        </p:spPr>
      </p:pic>
      <p:pic>
        <p:nvPicPr>
          <p:cNvPr id="8" name="Picture 2"/>
          <p:cNvPicPr>
            <a:picLocks noChangeAspect="1" noChangeArrowheads="1"/>
          </p:cNvPicPr>
          <p:nvPr/>
        </p:nvPicPr>
        <p:blipFill>
          <a:blip r:embed="rId3" cstate="print"/>
          <a:srcRect/>
          <a:stretch>
            <a:fillRect/>
          </a:stretch>
        </p:blipFill>
        <p:spPr bwMode="auto">
          <a:xfrm>
            <a:off x="7695096" y="1"/>
            <a:ext cx="1448904" cy="1219200"/>
          </a:xfrm>
          <a:prstGeom prst="rect">
            <a:avLst/>
          </a:prstGeom>
          <a:noFill/>
          <a:ln w="9525">
            <a:noFill/>
            <a:miter lim="800000"/>
            <a:headEnd/>
            <a:tailEnd/>
          </a:ln>
        </p:spPr>
      </p:pic>
      <p:sp>
        <p:nvSpPr>
          <p:cNvPr id="9" name="Title 8"/>
          <p:cNvSpPr>
            <a:spLocks noGrp="1"/>
          </p:cNvSpPr>
          <p:nvPr>
            <p:ph type="title"/>
          </p:nvPr>
        </p:nvSpPr>
        <p:spPr/>
        <p:txBody>
          <a:bodyPr>
            <a:noAutofit/>
          </a:bodyPr>
          <a:lstStyle/>
          <a:p>
            <a:r>
              <a:rPr lang="en-US" sz="3600" b="1" dirty="0"/>
              <a:t>KMB 18/28 </a:t>
            </a:r>
            <a:r>
              <a:rPr lang="en-US" sz="3600" b="1" u="sng" dirty="0"/>
              <a:t/>
            </a:r>
            <a:br>
              <a:rPr lang="en-US" sz="3600" b="1" u="sng" dirty="0"/>
            </a:br>
            <a:r>
              <a:rPr lang="en-US" sz="3600" b="1" dirty="0"/>
              <a:t> </a:t>
            </a:r>
            <a:r>
              <a:rPr lang="en-US" sz="3600" b="1" dirty="0" smtClean="0"/>
              <a:t>Testing the Breathing System</a:t>
            </a:r>
            <a:endParaRPr lang="en-US" sz="3600" b="1" dirty="0"/>
          </a:p>
        </p:txBody>
      </p:sp>
      <p:sp>
        <p:nvSpPr>
          <p:cNvPr id="6" name="Content Placeholder 5"/>
          <p:cNvSpPr>
            <a:spLocks noGrp="1"/>
          </p:cNvSpPr>
          <p:nvPr>
            <p:ph idx="1"/>
          </p:nvPr>
        </p:nvSpPr>
        <p:spPr/>
        <p:txBody>
          <a:bodyPr>
            <a:normAutofit/>
          </a:bodyPr>
          <a:lstStyle/>
          <a:p>
            <a:r>
              <a:rPr lang="en-US" dirty="0" smtClean="0"/>
              <a:t>Test the defogger system by turning on and off the defogger control knob (steady-flow)</a:t>
            </a:r>
          </a:p>
          <a:p>
            <a:pPr>
              <a:buNone/>
            </a:pPr>
            <a:endParaRPr lang="en-US" dirty="0" smtClean="0"/>
          </a:p>
          <a:p>
            <a:r>
              <a:rPr lang="en-US" dirty="0" smtClean="0"/>
              <a:t>Regulator should be adjusted by turning the adjustment knob out until a slight free-flow starts, then back in until the flow just stops </a:t>
            </a:r>
            <a:endParaRPr lang="en-US" dirty="0"/>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p:cNvPicPr>
            <a:picLocks noChangeAspect="1" noChangeArrowheads="1"/>
          </p:cNvPicPr>
          <p:nvPr/>
        </p:nvPicPr>
        <p:blipFill>
          <a:blip r:embed="rId2" cstate="print"/>
          <a:srcRect/>
          <a:stretch>
            <a:fillRect/>
          </a:stretch>
        </p:blipFill>
        <p:spPr bwMode="auto">
          <a:xfrm>
            <a:off x="0" y="0"/>
            <a:ext cx="1143000" cy="1143000"/>
          </a:xfrm>
          <a:prstGeom prst="rect">
            <a:avLst/>
          </a:prstGeom>
          <a:noFill/>
          <a:ln w="9525">
            <a:noFill/>
            <a:miter lim="800000"/>
            <a:headEnd/>
            <a:tailEnd/>
          </a:ln>
        </p:spPr>
      </p:pic>
      <p:pic>
        <p:nvPicPr>
          <p:cNvPr id="8" name="Picture 2"/>
          <p:cNvPicPr>
            <a:picLocks noChangeAspect="1" noChangeArrowheads="1"/>
          </p:cNvPicPr>
          <p:nvPr/>
        </p:nvPicPr>
        <p:blipFill>
          <a:blip r:embed="rId3" cstate="print"/>
          <a:srcRect/>
          <a:stretch>
            <a:fillRect/>
          </a:stretch>
        </p:blipFill>
        <p:spPr bwMode="auto">
          <a:xfrm>
            <a:off x="7695096" y="1"/>
            <a:ext cx="1448904" cy="1219200"/>
          </a:xfrm>
          <a:prstGeom prst="rect">
            <a:avLst/>
          </a:prstGeom>
          <a:noFill/>
          <a:ln w="9525">
            <a:noFill/>
            <a:miter lim="800000"/>
            <a:headEnd/>
            <a:tailEnd/>
          </a:ln>
        </p:spPr>
      </p:pic>
      <p:sp>
        <p:nvSpPr>
          <p:cNvPr id="9" name="Title 8"/>
          <p:cNvSpPr>
            <a:spLocks noGrp="1"/>
          </p:cNvSpPr>
          <p:nvPr>
            <p:ph type="title"/>
          </p:nvPr>
        </p:nvSpPr>
        <p:spPr/>
        <p:txBody>
          <a:bodyPr>
            <a:noAutofit/>
          </a:bodyPr>
          <a:lstStyle/>
          <a:p>
            <a:r>
              <a:rPr lang="en-US" sz="3600" b="1" dirty="0"/>
              <a:t>KMB 18/28 </a:t>
            </a:r>
            <a:r>
              <a:rPr lang="en-US" sz="3600" b="1" u="sng" dirty="0"/>
              <a:t/>
            </a:r>
            <a:br>
              <a:rPr lang="en-US" sz="3600" b="1" u="sng" dirty="0"/>
            </a:br>
            <a:r>
              <a:rPr lang="en-US" sz="3600" b="1" dirty="0"/>
              <a:t> </a:t>
            </a:r>
            <a:r>
              <a:rPr lang="en-US" sz="3600" b="1" dirty="0" smtClean="0"/>
              <a:t>Testing the Breathing System</a:t>
            </a:r>
            <a:endParaRPr lang="en-US" sz="3600" b="1" dirty="0"/>
          </a:p>
        </p:txBody>
      </p:sp>
      <p:sp>
        <p:nvSpPr>
          <p:cNvPr id="6" name="Content Placeholder 5"/>
          <p:cNvSpPr>
            <a:spLocks noGrp="1"/>
          </p:cNvSpPr>
          <p:nvPr>
            <p:ph idx="1"/>
          </p:nvPr>
        </p:nvSpPr>
        <p:spPr/>
        <p:txBody>
          <a:bodyPr>
            <a:normAutofit fontScale="92500" lnSpcReduction="10000"/>
          </a:bodyPr>
          <a:lstStyle/>
          <a:p>
            <a:r>
              <a:rPr lang="en-US" dirty="0" smtClean="0"/>
              <a:t>Demand regulator checked for proper function: breathe in and out</a:t>
            </a:r>
          </a:p>
          <a:p>
            <a:endParaRPr lang="en-US" dirty="0" smtClean="0"/>
          </a:p>
          <a:p>
            <a:r>
              <a:rPr lang="en-US" dirty="0" smtClean="0"/>
              <a:t>Inhalation and exhalation effort should be nearly unnoticeable</a:t>
            </a:r>
          </a:p>
          <a:p>
            <a:endParaRPr lang="en-US" dirty="0" smtClean="0"/>
          </a:p>
          <a:p>
            <a:r>
              <a:rPr lang="en-US" dirty="0" smtClean="0"/>
              <a:t>Press in on the purge button in the regulator cover: Should produce a strong burst of breathing gas</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p:cNvPicPr>
            <a:picLocks noChangeAspect="1" noChangeArrowheads="1"/>
          </p:cNvPicPr>
          <p:nvPr/>
        </p:nvPicPr>
        <p:blipFill>
          <a:blip r:embed="rId2" cstate="print"/>
          <a:srcRect/>
          <a:stretch>
            <a:fillRect/>
          </a:stretch>
        </p:blipFill>
        <p:spPr bwMode="auto">
          <a:xfrm>
            <a:off x="0" y="0"/>
            <a:ext cx="1143000" cy="1143000"/>
          </a:xfrm>
          <a:prstGeom prst="rect">
            <a:avLst/>
          </a:prstGeom>
          <a:noFill/>
          <a:ln w="9525">
            <a:noFill/>
            <a:miter lim="800000"/>
            <a:headEnd/>
            <a:tailEnd/>
          </a:ln>
        </p:spPr>
      </p:pic>
      <p:pic>
        <p:nvPicPr>
          <p:cNvPr id="8" name="Picture 2"/>
          <p:cNvPicPr>
            <a:picLocks noChangeAspect="1" noChangeArrowheads="1"/>
          </p:cNvPicPr>
          <p:nvPr/>
        </p:nvPicPr>
        <p:blipFill>
          <a:blip r:embed="rId3" cstate="print"/>
          <a:srcRect/>
          <a:stretch>
            <a:fillRect/>
          </a:stretch>
        </p:blipFill>
        <p:spPr bwMode="auto">
          <a:xfrm>
            <a:off x="7695096" y="1"/>
            <a:ext cx="1448904" cy="1219200"/>
          </a:xfrm>
          <a:prstGeom prst="rect">
            <a:avLst/>
          </a:prstGeom>
          <a:noFill/>
          <a:ln w="9525">
            <a:noFill/>
            <a:miter lim="800000"/>
            <a:headEnd/>
            <a:tailEnd/>
          </a:ln>
        </p:spPr>
      </p:pic>
      <p:sp>
        <p:nvSpPr>
          <p:cNvPr id="9" name="Title 8"/>
          <p:cNvSpPr>
            <a:spLocks noGrp="1"/>
          </p:cNvSpPr>
          <p:nvPr>
            <p:ph type="title"/>
          </p:nvPr>
        </p:nvSpPr>
        <p:spPr/>
        <p:txBody>
          <a:bodyPr>
            <a:noAutofit/>
          </a:bodyPr>
          <a:lstStyle/>
          <a:p>
            <a:r>
              <a:rPr lang="en-US" sz="3600" b="1" dirty="0"/>
              <a:t>KMB 18/28 </a:t>
            </a:r>
            <a:r>
              <a:rPr lang="en-US" sz="3600" b="1" u="sng" dirty="0"/>
              <a:t/>
            </a:r>
            <a:br>
              <a:rPr lang="en-US" sz="3600" b="1" u="sng" dirty="0"/>
            </a:br>
            <a:r>
              <a:rPr lang="en-US" sz="3600" b="1" dirty="0"/>
              <a:t> </a:t>
            </a:r>
            <a:r>
              <a:rPr lang="en-US" sz="3600" b="1" dirty="0" smtClean="0"/>
              <a:t>Pre-Dive</a:t>
            </a:r>
            <a:endParaRPr lang="en-US" sz="3600" b="1" dirty="0"/>
          </a:p>
        </p:txBody>
      </p:sp>
      <p:sp>
        <p:nvSpPr>
          <p:cNvPr id="6" name="Content Placeholder 5"/>
          <p:cNvSpPr>
            <a:spLocks noGrp="1"/>
          </p:cNvSpPr>
          <p:nvPr>
            <p:ph idx="1"/>
          </p:nvPr>
        </p:nvSpPr>
        <p:spPr/>
        <p:txBody>
          <a:bodyPr>
            <a:normAutofit/>
          </a:bodyPr>
          <a:lstStyle/>
          <a:p>
            <a:r>
              <a:rPr lang="en-US" dirty="0" smtClean="0"/>
              <a:t>It is the responsibility of the </a:t>
            </a:r>
            <a:r>
              <a:rPr lang="en-US" u="sng" dirty="0" smtClean="0"/>
              <a:t>diving supervisor </a:t>
            </a:r>
            <a:r>
              <a:rPr lang="en-US" dirty="0" smtClean="0"/>
              <a:t>to always ensure that all pre-dive checks have been properly conducted, prior to allowing the diver to enter the water</a:t>
            </a:r>
          </a:p>
          <a:p>
            <a:endParaRPr lang="en-US" dirty="0" smtClean="0"/>
          </a:p>
          <a:p>
            <a:r>
              <a:rPr lang="en-US" dirty="0" smtClean="0"/>
              <a:t>For the most current pre-dive checks, consult the Dive Lab web site (www.divelab.com)</a:t>
            </a:r>
            <a:endParaRPr lang="en-US" dirty="0"/>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p:cNvPicPr>
            <a:picLocks noChangeAspect="1" noChangeArrowheads="1"/>
          </p:cNvPicPr>
          <p:nvPr/>
        </p:nvPicPr>
        <p:blipFill>
          <a:blip r:embed="rId2" cstate="print"/>
          <a:srcRect/>
          <a:stretch>
            <a:fillRect/>
          </a:stretch>
        </p:blipFill>
        <p:spPr bwMode="auto">
          <a:xfrm>
            <a:off x="0" y="0"/>
            <a:ext cx="1143000" cy="1143000"/>
          </a:xfrm>
          <a:prstGeom prst="rect">
            <a:avLst/>
          </a:prstGeom>
          <a:noFill/>
          <a:ln w="9525">
            <a:noFill/>
            <a:miter lim="800000"/>
            <a:headEnd/>
            <a:tailEnd/>
          </a:ln>
        </p:spPr>
      </p:pic>
      <p:pic>
        <p:nvPicPr>
          <p:cNvPr id="8" name="Picture 2"/>
          <p:cNvPicPr>
            <a:picLocks noChangeAspect="1" noChangeArrowheads="1"/>
          </p:cNvPicPr>
          <p:nvPr/>
        </p:nvPicPr>
        <p:blipFill>
          <a:blip r:embed="rId3" cstate="print"/>
          <a:srcRect/>
          <a:stretch>
            <a:fillRect/>
          </a:stretch>
        </p:blipFill>
        <p:spPr bwMode="auto">
          <a:xfrm>
            <a:off x="7695096" y="1"/>
            <a:ext cx="1448904" cy="1219200"/>
          </a:xfrm>
          <a:prstGeom prst="rect">
            <a:avLst/>
          </a:prstGeom>
          <a:noFill/>
          <a:ln w="9525">
            <a:noFill/>
            <a:miter lim="800000"/>
            <a:headEnd/>
            <a:tailEnd/>
          </a:ln>
        </p:spPr>
      </p:pic>
      <p:sp>
        <p:nvSpPr>
          <p:cNvPr id="9" name="Title 8"/>
          <p:cNvSpPr>
            <a:spLocks noGrp="1"/>
          </p:cNvSpPr>
          <p:nvPr>
            <p:ph type="title"/>
          </p:nvPr>
        </p:nvSpPr>
        <p:spPr/>
        <p:txBody>
          <a:bodyPr>
            <a:noAutofit/>
          </a:bodyPr>
          <a:lstStyle/>
          <a:p>
            <a:r>
              <a:rPr lang="en-US" sz="3600" b="1" dirty="0"/>
              <a:t>KMB 18/28 </a:t>
            </a:r>
            <a:r>
              <a:rPr lang="en-US" sz="3600" b="1" u="sng" dirty="0"/>
              <a:t/>
            </a:r>
            <a:br>
              <a:rPr lang="en-US" sz="3600" b="1" u="sng" dirty="0"/>
            </a:br>
            <a:r>
              <a:rPr lang="en-US" sz="3600" b="1" dirty="0" smtClean="0"/>
              <a:t>Summary</a:t>
            </a:r>
            <a:endParaRPr lang="en-US" sz="3600" b="1" dirty="0"/>
          </a:p>
        </p:txBody>
      </p:sp>
      <p:sp>
        <p:nvSpPr>
          <p:cNvPr id="10" name="Content Placeholder 9"/>
          <p:cNvSpPr>
            <a:spLocks noGrp="1"/>
          </p:cNvSpPr>
          <p:nvPr>
            <p:ph sz="half" idx="1"/>
          </p:nvPr>
        </p:nvSpPr>
        <p:spPr/>
        <p:txBody>
          <a:bodyPr/>
          <a:lstStyle/>
          <a:p>
            <a:endParaRPr lang="en-US" dirty="0" smtClean="0"/>
          </a:p>
          <a:p>
            <a:r>
              <a:rPr lang="en-US" dirty="0" smtClean="0"/>
              <a:t>Maintenance &amp; Inspection</a:t>
            </a:r>
          </a:p>
          <a:p>
            <a:endParaRPr lang="en-US" dirty="0" smtClean="0"/>
          </a:p>
          <a:p>
            <a:r>
              <a:rPr lang="en-US" dirty="0" smtClean="0"/>
              <a:t>Features</a:t>
            </a:r>
          </a:p>
          <a:p>
            <a:pPr>
              <a:buNone/>
            </a:pPr>
            <a:endParaRPr lang="en-US" dirty="0" smtClean="0"/>
          </a:p>
          <a:p>
            <a:r>
              <a:rPr lang="en-US" dirty="0" smtClean="0"/>
              <a:t>Pre-Dive inspection</a:t>
            </a:r>
          </a:p>
          <a:p>
            <a:endParaRPr lang="en-US" dirty="0"/>
          </a:p>
        </p:txBody>
      </p:sp>
      <p:pic>
        <p:nvPicPr>
          <p:cNvPr id="12" name="Content Placeholder 11" descr="DSCN2143.JPG"/>
          <p:cNvPicPr>
            <a:picLocks noGrp="1" noChangeAspect="1"/>
          </p:cNvPicPr>
          <p:nvPr>
            <p:ph sz="half" idx="2"/>
          </p:nvPr>
        </p:nvPicPr>
        <p:blipFill>
          <a:blip r:embed="rId4" cstate="print"/>
          <a:srcRect l="13208" t="3845" r="16981"/>
          <a:stretch>
            <a:fillRect/>
          </a:stretch>
        </p:blipFill>
        <p:spPr>
          <a:xfrm>
            <a:off x="4800600" y="1981200"/>
            <a:ext cx="4038600" cy="4171950"/>
          </a:xfr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KMB 18/28 (BANDMASK)</a:t>
            </a:r>
            <a:br>
              <a:rPr lang="en-US" b="1" dirty="0" smtClean="0"/>
            </a:br>
            <a:r>
              <a:rPr lang="en-US" b="1" dirty="0" smtClean="0"/>
              <a:t>Introduction</a:t>
            </a:r>
            <a:endParaRPr lang="en-US" dirty="0"/>
          </a:p>
        </p:txBody>
      </p:sp>
      <p:sp>
        <p:nvSpPr>
          <p:cNvPr id="3" name="Content Placeholder 2"/>
          <p:cNvSpPr>
            <a:spLocks noGrp="1"/>
          </p:cNvSpPr>
          <p:nvPr>
            <p:ph idx="1"/>
          </p:nvPr>
        </p:nvSpPr>
        <p:spPr/>
        <p:txBody>
          <a:bodyPr>
            <a:normAutofit/>
          </a:bodyPr>
          <a:lstStyle/>
          <a:p>
            <a:r>
              <a:rPr lang="en-US" dirty="0" smtClean="0"/>
              <a:t>Demand regulator and side block components are designed to work with pressures as low as 90 psig </a:t>
            </a:r>
            <a:r>
              <a:rPr lang="en-US" dirty="0" smtClean="0"/>
              <a:t>over </a:t>
            </a:r>
            <a:r>
              <a:rPr lang="en-US" dirty="0" smtClean="0"/>
              <a:t>bottom when diving to depths of 60 </a:t>
            </a:r>
            <a:r>
              <a:rPr lang="en-US" dirty="0" err="1" smtClean="0"/>
              <a:t>fsw</a:t>
            </a:r>
            <a:r>
              <a:rPr lang="en-US" dirty="0" smtClean="0"/>
              <a:t> or shallower, and as high as 225 psig </a:t>
            </a:r>
            <a:r>
              <a:rPr lang="en-US" dirty="0" smtClean="0"/>
              <a:t> </a:t>
            </a:r>
            <a:r>
              <a:rPr lang="en-US" dirty="0" smtClean="0"/>
              <a:t>O.B. when diving deeper</a:t>
            </a:r>
          </a:p>
          <a:p>
            <a:endParaRPr lang="en-US" dirty="0" smtClean="0"/>
          </a:p>
          <a:p>
            <a:r>
              <a:rPr lang="en-US" dirty="0" smtClean="0"/>
              <a:t>This wide operating range allows flexibility when using various gas supply systems </a:t>
            </a:r>
          </a:p>
          <a:p>
            <a:endParaRPr lang="en-US" dirty="0"/>
          </a:p>
        </p:txBody>
      </p:sp>
      <p:pic>
        <p:nvPicPr>
          <p:cNvPr id="4" name="Picture 2"/>
          <p:cNvPicPr>
            <a:picLocks noChangeAspect="1" noChangeArrowheads="1"/>
          </p:cNvPicPr>
          <p:nvPr/>
        </p:nvPicPr>
        <p:blipFill>
          <a:blip r:embed="rId2" cstate="print"/>
          <a:srcRect/>
          <a:stretch>
            <a:fillRect/>
          </a:stretch>
        </p:blipFill>
        <p:spPr bwMode="auto">
          <a:xfrm>
            <a:off x="0" y="0"/>
            <a:ext cx="1066800" cy="1066800"/>
          </a:xfrm>
          <a:prstGeom prst="rect">
            <a:avLst/>
          </a:prstGeom>
          <a:noFill/>
          <a:ln w="9525">
            <a:noFill/>
            <a:miter lim="800000"/>
            <a:headEnd/>
            <a:tailEnd/>
          </a:ln>
        </p:spPr>
      </p:pic>
      <p:pic>
        <p:nvPicPr>
          <p:cNvPr id="5" name="Picture 2"/>
          <p:cNvPicPr>
            <a:picLocks noChangeAspect="1" noChangeArrowheads="1"/>
          </p:cNvPicPr>
          <p:nvPr/>
        </p:nvPicPr>
        <p:blipFill>
          <a:blip r:embed="rId3" cstate="print"/>
          <a:srcRect/>
          <a:stretch>
            <a:fillRect/>
          </a:stretch>
        </p:blipFill>
        <p:spPr bwMode="auto">
          <a:xfrm>
            <a:off x="7848600" y="1"/>
            <a:ext cx="1295400" cy="1090032"/>
          </a:xfrm>
          <a:prstGeom prst="rect">
            <a:avLst/>
          </a:prstGeom>
          <a:noFill/>
          <a:ln w="9525">
            <a:noFill/>
            <a:miter lim="800000"/>
            <a:headEnd/>
            <a:tailEnd/>
          </a:ln>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p:cNvPicPr>
            <a:picLocks noChangeAspect="1" noChangeArrowheads="1"/>
          </p:cNvPicPr>
          <p:nvPr/>
        </p:nvPicPr>
        <p:blipFill>
          <a:blip r:embed="rId2" cstate="print"/>
          <a:srcRect/>
          <a:stretch>
            <a:fillRect/>
          </a:stretch>
        </p:blipFill>
        <p:spPr bwMode="auto">
          <a:xfrm>
            <a:off x="0" y="0"/>
            <a:ext cx="1143000" cy="1143000"/>
          </a:xfrm>
          <a:prstGeom prst="rect">
            <a:avLst/>
          </a:prstGeom>
          <a:noFill/>
          <a:ln w="9525">
            <a:noFill/>
            <a:miter lim="800000"/>
            <a:headEnd/>
            <a:tailEnd/>
          </a:ln>
        </p:spPr>
      </p:pic>
      <p:pic>
        <p:nvPicPr>
          <p:cNvPr id="8" name="Picture 2"/>
          <p:cNvPicPr>
            <a:picLocks noChangeAspect="1" noChangeArrowheads="1"/>
          </p:cNvPicPr>
          <p:nvPr/>
        </p:nvPicPr>
        <p:blipFill>
          <a:blip r:embed="rId3" cstate="print"/>
          <a:srcRect/>
          <a:stretch>
            <a:fillRect/>
          </a:stretch>
        </p:blipFill>
        <p:spPr bwMode="auto">
          <a:xfrm>
            <a:off x="7695096" y="1"/>
            <a:ext cx="1448904" cy="1219200"/>
          </a:xfrm>
          <a:prstGeom prst="rect">
            <a:avLst/>
          </a:prstGeom>
          <a:noFill/>
          <a:ln w="9525">
            <a:noFill/>
            <a:miter lim="800000"/>
            <a:headEnd/>
            <a:tailEnd/>
          </a:ln>
        </p:spPr>
      </p:pic>
      <p:sp>
        <p:nvSpPr>
          <p:cNvPr id="9" name="Title 8"/>
          <p:cNvSpPr>
            <a:spLocks noGrp="1"/>
          </p:cNvSpPr>
          <p:nvPr>
            <p:ph type="title"/>
          </p:nvPr>
        </p:nvSpPr>
        <p:spPr/>
        <p:txBody>
          <a:bodyPr>
            <a:noAutofit/>
          </a:bodyPr>
          <a:lstStyle/>
          <a:p>
            <a:r>
              <a:rPr lang="en-US" sz="3600" b="1" dirty="0"/>
              <a:t>KMB 18/28 </a:t>
            </a:r>
            <a:r>
              <a:rPr lang="en-US" sz="3600" b="1" u="sng" dirty="0"/>
              <a:t/>
            </a:r>
            <a:br>
              <a:rPr lang="en-US" sz="3600" b="1" u="sng" dirty="0"/>
            </a:br>
            <a:r>
              <a:rPr lang="en-US" sz="3600" b="1" dirty="0"/>
              <a:t> </a:t>
            </a:r>
            <a:r>
              <a:rPr lang="en-US" sz="3600" b="1" dirty="0" smtClean="0"/>
              <a:t>Summary</a:t>
            </a:r>
            <a:endParaRPr lang="en-US" sz="3600" b="1" dirty="0"/>
          </a:p>
        </p:txBody>
      </p:sp>
      <p:sp>
        <p:nvSpPr>
          <p:cNvPr id="6" name="Content Placeholder 5"/>
          <p:cNvSpPr>
            <a:spLocks noGrp="1"/>
          </p:cNvSpPr>
          <p:nvPr>
            <p:ph sz="half" idx="1"/>
          </p:nvPr>
        </p:nvSpPr>
        <p:spPr/>
        <p:txBody>
          <a:bodyPr>
            <a:normAutofit/>
          </a:bodyPr>
          <a:lstStyle/>
          <a:p>
            <a:r>
              <a:rPr lang="en-US" dirty="0" smtClean="0"/>
              <a:t>KMB 18 fiberglass frame</a:t>
            </a:r>
          </a:p>
          <a:p>
            <a:endParaRPr lang="en-US" dirty="0" smtClean="0"/>
          </a:p>
          <a:p>
            <a:r>
              <a:rPr lang="en-US" dirty="0" smtClean="0"/>
              <a:t>KMB 28 plastic frame</a:t>
            </a:r>
          </a:p>
          <a:p>
            <a:endParaRPr lang="en-US" dirty="0" smtClean="0"/>
          </a:p>
          <a:p>
            <a:r>
              <a:rPr lang="en-US" dirty="0" smtClean="0"/>
              <a:t>Band Keeper Kit</a:t>
            </a:r>
          </a:p>
          <a:p>
            <a:pPr>
              <a:buNone/>
            </a:pPr>
            <a:endParaRPr lang="en-US" dirty="0" smtClean="0"/>
          </a:p>
          <a:p>
            <a:r>
              <a:rPr lang="en-US" dirty="0" smtClean="0"/>
              <a:t>Donning  Mask</a:t>
            </a:r>
          </a:p>
          <a:p>
            <a:endParaRPr lang="en-US" dirty="0"/>
          </a:p>
        </p:txBody>
      </p:sp>
      <p:pic>
        <p:nvPicPr>
          <p:cNvPr id="12" name="Content Placeholder 11" descr="DSCN2185.JPG"/>
          <p:cNvPicPr>
            <a:picLocks noGrp="1" noChangeAspect="1"/>
          </p:cNvPicPr>
          <p:nvPr>
            <p:ph sz="half" idx="2"/>
          </p:nvPr>
        </p:nvPicPr>
        <p:blipFill>
          <a:blip r:embed="rId4" cstate="print"/>
          <a:srcRect t="5051" r="8471" b="15819"/>
          <a:stretch>
            <a:fillRect/>
          </a:stretch>
        </p:blipFill>
        <p:spPr>
          <a:xfrm>
            <a:off x="4952999" y="1676400"/>
            <a:ext cx="3834091" cy="4419600"/>
          </a:xfrm>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DSCN2212.JPG"/>
          <p:cNvPicPr>
            <a:picLocks noChangeAspect="1"/>
          </p:cNvPicPr>
          <p:nvPr/>
        </p:nvPicPr>
        <p:blipFill>
          <a:blip r:embed="rId2" cstate="print"/>
          <a:stretch>
            <a:fillRect/>
          </a:stretch>
        </p:blipFill>
        <p:spPr>
          <a:xfrm>
            <a:off x="0" y="0"/>
            <a:ext cx="9144000" cy="6858000"/>
          </a:xfrm>
          <a:prstGeom prst="rect">
            <a:avLst/>
          </a:prstGeom>
        </p:spPr>
      </p:pic>
      <p:pic>
        <p:nvPicPr>
          <p:cNvPr id="5" name="Picture 2"/>
          <p:cNvPicPr>
            <a:picLocks noChangeAspect="1" noChangeArrowheads="1"/>
          </p:cNvPicPr>
          <p:nvPr/>
        </p:nvPicPr>
        <p:blipFill>
          <a:blip r:embed="rId3" cstate="print"/>
          <a:srcRect/>
          <a:stretch>
            <a:fillRect/>
          </a:stretch>
        </p:blipFill>
        <p:spPr bwMode="auto">
          <a:xfrm>
            <a:off x="0" y="0"/>
            <a:ext cx="1143000" cy="1143000"/>
          </a:xfrm>
          <a:prstGeom prst="rect">
            <a:avLst/>
          </a:prstGeom>
          <a:noFill/>
          <a:ln w="9525">
            <a:noFill/>
            <a:miter lim="800000"/>
            <a:headEnd/>
            <a:tailEnd/>
          </a:ln>
        </p:spPr>
      </p:pic>
      <p:pic>
        <p:nvPicPr>
          <p:cNvPr id="6" name="Picture 2"/>
          <p:cNvPicPr>
            <a:picLocks noChangeAspect="1" noChangeArrowheads="1"/>
          </p:cNvPicPr>
          <p:nvPr/>
        </p:nvPicPr>
        <p:blipFill>
          <a:blip r:embed="rId4" cstate="print"/>
          <a:srcRect/>
          <a:stretch>
            <a:fillRect/>
          </a:stretch>
        </p:blipFill>
        <p:spPr bwMode="auto">
          <a:xfrm>
            <a:off x="7695096" y="1"/>
            <a:ext cx="1448904" cy="1219200"/>
          </a:xfrm>
          <a:prstGeom prst="rect">
            <a:avLst/>
          </a:prstGeom>
          <a:noFill/>
          <a:ln w="9525">
            <a:noFill/>
            <a:miter lim="800000"/>
            <a:headEnd/>
            <a:tailEnd/>
          </a:ln>
        </p:spPr>
      </p:pic>
      <p:sp>
        <p:nvSpPr>
          <p:cNvPr id="8" name="TextBox 7"/>
          <p:cNvSpPr txBox="1"/>
          <p:nvPr/>
        </p:nvSpPr>
        <p:spPr>
          <a:xfrm>
            <a:off x="1828800" y="1905000"/>
            <a:ext cx="5410200" cy="3939540"/>
          </a:xfrm>
          <a:prstGeom prst="rect">
            <a:avLst/>
          </a:prstGeom>
          <a:noFill/>
        </p:spPr>
        <p:txBody>
          <a:bodyPr wrap="square" rtlCol="0">
            <a:spAutoFit/>
          </a:bodyPr>
          <a:lstStyle/>
          <a:p>
            <a:pPr algn="ctr"/>
            <a:r>
              <a:rPr lang="en-US" sz="25000" dirty="0" smtClean="0">
                <a:solidFill>
                  <a:schemeClr val="bg1">
                    <a:lumMod val="95000"/>
                  </a:schemeClr>
                </a:solidFill>
              </a:rPr>
              <a:t>???</a:t>
            </a:r>
            <a:endParaRPr lang="en-US" sz="25000" dirty="0">
              <a:solidFill>
                <a:schemeClr val="bg1">
                  <a:lumMod val="95000"/>
                </a:schemeClr>
              </a:solidFil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p:cNvPicPr>
            <a:picLocks noChangeAspect="1" noChangeArrowheads="1"/>
          </p:cNvPicPr>
          <p:nvPr/>
        </p:nvPicPr>
        <p:blipFill>
          <a:blip r:embed="rId2" cstate="print"/>
          <a:srcRect/>
          <a:stretch>
            <a:fillRect/>
          </a:stretch>
        </p:blipFill>
        <p:spPr bwMode="auto">
          <a:xfrm>
            <a:off x="0" y="0"/>
            <a:ext cx="1066800" cy="1066800"/>
          </a:xfrm>
          <a:prstGeom prst="rect">
            <a:avLst/>
          </a:prstGeom>
          <a:noFill/>
          <a:ln w="9525">
            <a:noFill/>
            <a:miter lim="800000"/>
            <a:headEnd/>
            <a:tailEnd/>
          </a:ln>
        </p:spPr>
      </p:pic>
      <p:pic>
        <p:nvPicPr>
          <p:cNvPr id="8" name="Picture 2"/>
          <p:cNvPicPr>
            <a:picLocks noChangeAspect="1" noChangeArrowheads="1"/>
          </p:cNvPicPr>
          <p:nvPr/>
        </p:nvPicPr>
        <p:blipFill>
          <a:blip r:embed="rId3" cstate="print"/>
          <a:srcRect/>
          <a:stretch>
            <a:fillRect/>
          </a:stretch>
        </p:blipFill>
        <p:spPr bwMode="auto">
          <a:xfrm>
            <a:off x="7848600" y="1"/>
            <a:ext cx="1295400" cy="1090032"/>
          </a:xfrm>
          <a:prstGeom prst="rect">
            <a:avLst/>
          </a:prstGeom>
          <a:noFill/>
          <a:ln w="9525">
            <a:noFill/>
            <a:miter lim="800000"/>
            <a:headEnd/>
            <a:tailEnd/>
          </a:ln>
        </p:spPr>
      </p:pic>
      <p:sp>
        <p:nvSpPr>
          <p:cNvPr id="9" name="Title 8"/>
          <p:cNvSpPr>
            <a:spLocks noGrp="1"/>
          </p:cNvSpPr>
          <p:nvPr>
            <p:ph type="title"/>
          </p:nvPr>
        </p:nvSpPr>
        <p:spPr/>
        <p:txBody>
          <a:bodyPr>
            <a:normAutofit/>
          </a:bodyPr>
          <a:lstStyle/>
          <a:p>
            <a:r>
              <a:rPr lang="en-US" sz="2400" b="1" dirty="0"/>
              <a:t>KMB 18/28 (BANDMASK)</a:t>
            </a:r>
            <a:r>
              <a:rPr lang="en-US" sz="2400" b="1" u="sng" dirty="0"/>
              <a:t/>
            </a:r>
            <a:br>
              <a:rPr lang="en-US" sz="2400" b="1" u="sng" dirty="0"/>
            </a:br>
            <a:r>
              <a:rPr lang="en-US" sz="2400" b="1" dirty="0"/>
              <a:t> </a:t>
            </a:r>
            <a:r>
              <a:rPr lang="en-US" sz="2400" b="1" dirty="0" smtClean="0"/>
              <a:t>MAINTENANCE </a:t>
            </a:r>
            <a:r>
              <a:rPr lang="en-US" sz="2400" b="1" dirty="0"/>
              <a:t>AND INSPECTION</a:t>
            </a:r>
            <a:endParaRPr lang="en-US" sz="2400" dirty="0"/>
          </a:p>
        </p:txBody>
      </p:sp>
      <p:sp>
        <p:nvSpPr>
          <p:cNvPr id="6" name="Content Placeholder 5"/>
          <p:cNvSpPr>
            <a:spLocks noGrp="1"/>
          </p:cNvSpPr>
          <p:nvPr>
            <p:ph idx="1"/>
          </p:nvPr>
        </p:nvSpPr>
        <p:spPr/>
        <p:txBody>
          <a:bodyPr>
            <a:normAutofit fontScale="92500" lnSpcReduction="20000"/>
          </a:bodyPr>
          <a:lstStyle/>
          <a:p>
            <a:r>
              <a:rPr lang="en-US" dirty="0" smtClean="0"/>
              <a:t>A2.1 inspection and maintenance should be performed </a:t>
            </a:r>
            <a:r>
              <a:rPr lang="en-US" u="sng" dirty="0" smtClean="0"/>
              <a:t>at least annually</a:t>
            </a:r>
          </a:p>
          <a:p>
            <a:endParaRPr lang="en-US" u="sng" dirty="0" smtClean="0"/>
          </a:p>
          <a:p>
            <a:r>
              <a:rPr lang="en-US" dirty="0" smtClean="0"/>
              <a:t>Frequency of maintenance is dictated by condition revealed during daily/monthly inspection</a:t>
            </a:r>
          </a:p>
          <a:p>
            <a:endParaRPr lang="en-US" dirty="0" smtClean="0"/>
          </a:p>
          <a:p>
            <a:r>
              <a:rPr lang="en-US" dirty="0" smtClean="0"/>
              <a:t>Monthly inspections determine necessity for overhaul with more accuracy than simply placing a number of hours of use</a:t>
            </a:r>
          </a:p>
          <a:p>
            <a:endParaRPr lang="en-US"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p:cNvPicPr>
            <a:picLocks noChangeAspect="1" noChangeArrowheads="1"/>
          </p:cNvPicPr>
          <p:nvPr/>
        </p:nvPicPr>
        <p:blipFill>
          <a:blip r:embed="rId2" cstate="print"/>
          <a:srcRect/>
          <a:stretch>
            <a:fillRect/>
          </a:stretch>
        </p:blipFill>
        <p:spPr bwMode="auto">
          <a:xfrm>
            <a:off x="0" y="0"/>
            <a:ext cx="1143000" cy="1143000"/>
          </a:xfrm>
          <a:prstGeom prst="rect">
            <a:avLst/>
          </a:prstGeom>
          <a:noFill/>
          <a:ln w="9525">
            <a:noFill/>
            <a:miter lim="800000"/>
            <a:headEnd/>
            <a:tailEnd/>
          </a:ln>
        </p:spPr>
      </p:pic>
      <p:pic>
        <p:nvPicPr>
          <p:cNvPr id="8" name="Picture 2"/>
          <p:cNvPicPr>
            <a:picLocks noChangeAspect="1" noChangeArrowheads="1"/>
          </p:cNvPicPr>
          <p:nvPr/>
        </p:nvPicPr>
        <p:blipFill>
          <a:blip r:embed="rId3" cstate="print"/>
          <a:srcRect/>
          <a:stretch>
            <a:fillRect/>
          </a:stretch>
        </p:blipFill>
        <p:spPr bwMode="auto">
          <a:xfrm>
            <a:off x="7695096" y="1"/>
            <a:ext cx="1448904" cy="1219200"/>
          </a:xfrm>
          <a:prstGeom prst="rect">
            <a:avLst/>
          </a:prstGeom>
          <a:noFill/>
          <a:ln w="9525">
            <a:noFill/>
            <a:miter lim="800000"/>
            <a:headEnd/>
            <a:tailEnd/>
          </a:ln>
        </p:spPr>
      </p:pic>
      <p:sp>
        <p:nvSpPr>
          <p:cNvPr id="9" name="Title 8"/>
          <p:cNvSpPr>
            <a:spLocks noGrp="1"/>
          </p:cNvSpPr>
          <p:nvPr>
            <p:ph type="title"/>
          </p:nvPr>
        </p:nvSpPr>
        <p:spPr/>
        <p:txBody>
          <a:bodyPr>
            <a:normAutofit/>
          </a:bodyPr>
          <a:lstStyle/>
          <a:p>
            <a:r>
              <a:rPr lang="en-US" sz="2400" b="1" dirty="0"/>
              <a:t>KMB 18/28 (BANDMASK)</a:t>
            </a:r>
            <a:r>
              <a:rPr lang="en-US" sz="2400" b="1" u="sng" dirty="0"/>
              <a:t/>
            </a:r>
            <a:br>
              <a:rPr lang="en-US" sz="2400" b="1" u="sng" dirty="0"/>
            </a:br>
            <a:r>
              <a:rPr lang="en-US" sz="2400" b="1" dirty="0"/>
              <a:t> </a:t>
            </a:r>
            <a:r>
              <a:rPr lang="en-US" sz="2400" b="1" dirty="0" smtClean="0"/>
              <a:t>MAINTENANCE </a:t>
            </a:r>
            <a:r>
              <a:rPr lang="en-US" sz="2400" b="1" dirty="0"/>
              <a:t>AND INSPECTION</a:t>
            </a:r>
            <a:endParaRPr lang="en-US" sz="2400" dirty="0"/>
          </a:p>
        </p:txBody>
      </p:sp>
      <p:sp>
        <p:nvSpPr>
          <p:cNvPr id="10" name="Content Placeholder 9"/>
          <p:cNvSpPr>
            <a:spLocks noGrp="1"/>
          </p:cNvSpPr>
          <p:nvPr>
            <p:ph idx="1"/>
          </p:nvPr>
        </p:nvSpPr>
        <p:spPr/>
        <p:txBody>
          <a:bodyPr>
            <a:normAutofit lnSpcReduction="10000"/>
          </a:bodyPr>
          <a:lstStyle/>
          <a:p>
            <a:r>
              <a:rPr lang="en-US" dirty="0" smtClean="0"/>
              <a:t>Masks being used in polluted waters, or extreme environments, will require more frequent inspection</a:t>
            </a:r>
          </a:p>
          <a:p>
            <a:endParaRPr lang="en-US" dirty="0" smtClean="0"/>
          </a:p>
          <a:p>
            <a:r>
              <a:rPr lang="en-US" dirty="0" smtClean="0"/>
              <a:t>KM18/28 band masks should not be used for Polluted/contaminated waters</a:t>
            </a:r>
          </a:p>
          <a:p>
            <a:endParaRPr lang="en-US" dirty="0" smtClean="0"/>
          </a:p>
          <a:p>
            <a:r>
              <a:rPr lang="en-US" dirty="0" smtClean="0"/>
              <a:t>Hamlets (KM37) are preferred for Polluted/contaminated waters</a:t>
            </a:r>
          </a:p>
          <a:p>
            <a:pPr>
              <a:buNone/>
            </a:pPr>
            <a:endParaRPr lang="en-US" dirty="0" smtClean="0"/>
          </a:p>
          <a:p>
            <a:endParaRPr lang="en-US"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p:cNvPicPr>
            <a:picLocks noChangeAspect="1" noChangeArrowheads="1"/>
          </p:cNvPicPr>
          <p:nvPr/>
        </p:nvPicPr>
        <p:blipFill>
          <a:blip r:embed="rId2" cstate="print"/>
          <a:srcRect/>
          <a:stretch>
            <a:fillRect/>
          </a:stretch>
        </p:blipFill>
        <p:spPr bwMode="auto">
          <a:xfrm>
            <a:off x="0" y="0"/>
            <a:ext cx="1143000" cy="1143000"/>
          </a:xfrm>
          <a:prstGeom prst="rect">
            <a:avLst/>
          </a:prstGeom>
          <a:noFill/>
          <a:ln w="9525">
            <a:noFill/>
            <a:miter lim="800000"/>
            <a:headEnd/>
            <a:tailEnd/>
          </a:ln>
        </p:spPr>
      </p:pic>
      <p:pic>
        <p:nvPicPr>
          <p:cNvPr id="8" name="Picture 2"/>
          <p:cNvPicPr>
            <a:picLocks noChangeAspect="1" noChangeArrowheads="1"/>
          </p:cNvPicPr>
          <p:nvPr/>
        </p:nvPicPr>
        <p:blipFill>
          <a:blip r:embed="rId3" cstate="print"/>
          <a:srcRect/>
          <a:stretch>
            <a:fillRect/>
          </a:stretch>
        </p:blipFill>
        <p:spPr bwMode="auto">
          <a:xfrm>
            <a:off x="7695096" y="1"/>
            <a:ext cx="1448904" cy="1219200"/>
          </a:xfrm>
          <a:prstGeom prst="rect">
            <a:avLst/>
          </a:prstGeom>
          <a:noFill/>
          <a:ln w="9525">
            <a:noFill/>
            <a:miter lim="800000"/>
            <a:headEnd/>
            <a:tailEnd/>
          </a:ln>
        </p:spPr>
      </p:pic>
      <p:sp>
        <p:nvSpPr>
          <p:cNvPr id="9" name="Title 8"/>
          <p:cNvSpPr>
            <a:spLocks noGrp="1"/>
          </p:cNvSpPr>
          <p:nvPr>
            <p:ph type="title"/>
          </p:nvPr>
        </p:nvSpPr>
        <p:spPr>
          <a:xfrm>
            <a:off x="457200" y="76200"/>
            <a:ext cx="8229600" cy="1143000"/>
          </a:xfrm>
        </p:spPr>
        <p:txBody>
          <a:bodyPr>
            <a:noAutofit/>
          </a:bodyPr>
          <a:lstStyle/>
          <a:p>
            <a:r>
              <a:rPr lang="en-US" sz="2400" b="1" dirty="0"/>
              <a:t>KMB 18/28 (BANDMASK)</a:t>
            </a:r>
            <a:r>
              <a:rPr lang="en-US" sz="2400" b="1" u="sng" dirty="0"/>
              <a:t/>
            </a:r>
            <a:br>
              <a:rPr lang="en-US" sz="2400" b="1" u="sng" dirty="0"/>
            </a:br>
            <a:r>
              <a:rPr lang="en-US" sz="2400" b="1" dirty="0" smtClean="0"/>
              <a:t> MAINTENANCE AND INSPECTION </a:t>
            </a:r>
            <a:endParaRPr lang="en-US" sz="2400" b="1" dirty="0"/>
          </a:p>
        </p:txBody>
      </p:sp>
      <p:sp>
        <p:nvSpPr>
          <p:cNvPr id="10" name="Content Placeholder 9"/>
          <p:cNvSpPr>
            <a:spLocks noGrp="1"/>
          </p:cNvSpPr>
          <p:nvPr>
            <p:ph idx="1"/>
          </p:nvPr>
        </p:nvSpPr>
        <p:spPr/>
        <p:txBody>
          <a:bodyPr>
            <a:normAutofit/>
          </a:bodyPr>
          <a:lstStyle/>
          <a:p>
            <a:r>
              <a:rPr lang="en-US" dirty="0" smtClean="0"/>
              <a:t>Side block, Regulator are the same as on the KM37/SL27, parts are interchangeable</a:t>
            </a:r>
          </a:p>
          <a:p>
            <a:endParaRPr lang="en-US" dirty="0" smtClean="0"/>
          </a:p>
          <a:p>
            <a:r>
              <a:rPr lang="en-US" dirty="0" smtClean="0"/>
              <a:t>KMB28’s manufactured before 2004 used small bore super flow regulator (SL17 reg) </a:t>
            </a:r>
          </a:p>
          <a:p>
            <a:endParaRPr lang="en-US" dirty="0" smtClean="0"/>
          </a:p>
          <a:p>
            <a:r>
              <a:rPr lang="en-US" dirty="0" smtClean="0"/>
              <a:t>Lexan Face port on KMB28 is smaller, All other KM face ports, port retainers are the same size  </a:t>
            </a:r>
          </a:p>
          <a:p>
            <a:endParaRPr lang="en-US" dirty="0" smtClean="0"/>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1345</TotalTime>
  <Words>1950</Words>
  <Application>Microsoft Office PowerPoint</Application>
  <PresentationFormat>On-screen Show (4:3)</PresentationFormat>
  <Paragraphs>307</Paragraphs>
  <Slides>61</Slides>
  <Notes>0</Notes>
  <HiddenSlides>0</HiddenSlides>
  <MMClips>0</MMClips>
  <ScaleCrop>false</ScaleCrop>
  <HeadingPairs>
    <vt:vector size="4" baseType="variant">
      <vt:variant>
        <vt:lpstr>Theme</vt:lpstr>
      </vt:variant>
      <vt:variant>
        <vt:i4>1</vt:i4>
      </vt:variant>
      <vt:variant>
        <vt:lpstr>Slide Titles</vt:lpstr>
      </vt:variant>
      <vt:variant>
        <vt:i4>61</vt:i4>
      </vt:variant>
    </vt:vector>
  </HeadingPairs>
  <TitlesOfParts>
    <vt:vector size="62" baseType="lpstr">
      <vt:lpstr>Office Theme</vt:lpstr>
      <vt:lpstr>Slide 1</vt:lpstr>
      <vt:lpstr>KIRBY MORGAN DIVE SYSTEMS INCORPORATED  MAINTENANCE AND REPAIR TECHNICIAN TRAINING </vt:lpstr>
      <vt:lpstr>KMB 18/28 (BANDMASK) Introduction</vt:lpstr>
      <vt:lpstr>KMB 18/28 (BANDMASK) Introduction</vt:lpstr>
      <vt:lpstr>KMB 18/28 (BANDMASK) Introduction</vt:lpstr>
      <vt:lpstr>KMB 18/28 (BANDMASK) Introduction</vt:lpstr>
      <vt:lpstr>KMB 18/28 (BANDMASK)  MAINTENANCE AND INSPECTION</vt:lpstr>
      <vt:lpstr>KMB 18/28 (BANDMASK)  MAINTENANCE AND INSPECTION</vt:lpstr>
      <vt:lpstr>KMB 18/28 (BANDMASK)  MAINTENANCE AND INSPECTION </vt:lpstr>
      <vt:lpstr>Old Plastic Frame Band Masks </vt:lpstr>
      <vt:lpstr>KMB 18/28  Features</vt:lpstr>
      <vt:lpstr>KMB 18/28   Features</vt:lpstr>
      <vt:lpstr>KMB 18/28   Features</vt:lpstr>
      <vt:lpstr>KMB 18/28   Features</vt:lpstr>
      <vt:lpstr>KMB 18/28   Features</vt:lpstr>
      <vt:lpstr>KMB 18/28   Features</vt:lpstr>
      <vt:lpstr>KMB 18/28  Pre-dive inspection</vt:lpstr>
      <vt:lpstr>KMB 18/28 Custom Hood</vt:lpstr>
      <vt:lpstr>KMB 18/28  Pre-Dive Inspection</vt:lpstr>
      <vt:lpstr>KMB 18/28  Pre-Dive Inspection</vt:lpstr>
      <vt:lpstr>KMB 18/28  Pre-Dive Inspection </vt:lpstr>
      <vt:lpstr>KMB 18/28   Pre-Dive Inspection</vt:lpstr>
      <vt:lpstr>KMB 18/28 Pre-Dive Inspection</vt:lpstr>
      <vt:lpstr>KMB 18/28  Pre-Dive Inspection</vt:lpstr>
      <vt:lpstr>KMB 18/28    Pre-Dive Inspection</vt:lpstr>
      <vt:lpstr>KMB 18/28   FRAME ASSEMBLY</vt:lpstr>
      <vt:lpstr>KMB 28   FRAME ASSEMBLY</vt:lpstr>
      <vt:lpstr>KMB 28   FRAME ASSEMBLY</vt:lpstr>
      <vt:lpstr>KMB 18   FRAME ASSEMBLY</vt:lpstr>
      <vt:lpstr>KMB 18   FRAME ASSEMBLY</vt:lpstr>
      <vt:lpstr>KMB 18/28   MASK ASSEMBLY</vt:lpstr>
      <vt:lpstr>KMB 18/28   MASK ASSEMBLY</vt:lpstr>
      <vt:lpstr>KMB 18   MASK ASSEMBLY</vt:lpstr>
      <vt:lpstr>KMB 28   MASK ASSEMBLY</vt:lpstr>
      <vt:lpstr>KMB 18   MASK ASSEMBLY</vt:lpstr>
      <vt:lpstr>KMB 28, 9, 10, MK1 (BANDMASK)  MASK ASSEMBLY</vt:lpstr>
      <vt:lpstr>KMB 18/28   MASK ASSEMBLY </vt:lpstr>
      <vt:lpstr>KMB 18/28   Band Keeper Kit</vt:lpstr>
      <vt:lpstr>KMB 18/28   Band Keeper Kit</vt:lpstr>
      <vt:lpstr>KMB 18/28   Band Keeper Kit </vt:lpstr>
      <vt:lpstr>KMB 18/28   Ordinal Hood </vt:lpstr>
      <vt:lpstr>KMB 18/28 Pre-Dive Check all moving parts </vt:lpstr>
      <vt:lpstr>KMB 18/28  Pre-Dive</vt:lpstr>
      <vt:lpstr>KMB 18/28  Pre-Dive</vt:lpstr>
      <vt:lpstr>KMB 18/28   Donning and Removing Mask</vt:lpstr>
      <vt:lpstr>KMB 18/28   Donning and Removing Mask</vt:lpstr>
      <vt:lpstr>KMB 18/28   Donning and Removing Mask</vt:lpstr>
      <vt:lpstr>KMB 18/28   Donning and Removing Mask</vt:lpstr>
      <vt:lpstr>KMB 18/28   Donning and Removing Mask</vt:lpstr>
      <vt:lpstr>KMB 18/28   Donning and Removing Mask</vt:lpstr>
      <vt:lpstr>KMB 18/28   Donning and Removing Mask</vt:lpstr>
      <vt:lpstr>KMB 18/28   Donning and Removing Mask</vt:lpstr>
      <vt:lpstr>KMB 18/28   Donning and Removing Mask</vt:lpstr>
      <vt:lpstr>KMB 18/28   Donning and Removing Mask</vt:lpstr>
      <vt:lpstr>KMB 18/28   Donning and Removing Mask</vt:lpstr>
      <vt:lpstr>KMB 18/28   Testing the Breathing System</vt:lpstr>
      <vt:lpstr>KMB 18/28   Testing the Breathing System</vt:lpstr>
      <vt:lpstr>KMB 18/28   Pre-Dive</vt:lpstr>
      <vt:lpstr>KMB 18/28  Summary</vt:lpstr>
      <vt:lpstr>KMB 18/28   Summary</vt:lpstr>
      <vt:lpstr>Slide 61</vt:lpstr>
    </vt:vector>
  </TitlesOfParts>
  <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Rocky</dc:creator>
  <cp:lastModifiedBy>Rocky</cp:lastModifiedBy>
  <cp:revision>115</cp:revision>
  <dcterms:created xsi:type="dcterms:W3CDTF">2009-10-26T16:46:53Z</dcterms:created>
  <dcterms:modified xsi:type="dcterms:W3CDTF">2009-12-28T18:51:32Z</dcterms:modified>
</cp:coreProperties>
</file>