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71" r:id="rId3"/>
    <p:sldId id="269" r:id="rId4"/>
    <p:sldId id="270" r:id="rId5"/>
    <p:sldId id="257" r:id="rId6"/>
    <p:sldId id="259" r:id="rId7"/>
    <p:sldId id="258" r:id="rId8"/>
    <p:sldId id="260" r:id="rId9"/>
    <p:sldId id="261" r:id="rId10"/>
    <p:sldId id="263" r:id="rId11"/>
    <p:sldId id="264" r:id="rId12"/>
    <p:sldId id="265" r:id="rId13"/>
    <p:sldId id="266" r:id="rId14"/>
    <p:sldId id="273" r:id="rId15"/>
    <p:sldId id="272"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944FF-AD41-48CB-BC55-8083D49CA913}" type="datetimeFigureOut">
              <a:rPr lang="en-US" smtClean="0"/>
              <a:pPr/>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1B547-7560-46C2-94F0-5F1DA82177AE}" type="slidenum">
              <a:rPr lang="en-US" smtClean="0"/>
              <a:pPr/>
              <a:t>‹#›</a:t>
            </a:fld>
            <a:endParaRPr lang="en-US"/>
          </a:p>
        </p:txBody>
      </p:sp>
    </p:spTree>
    <p:extLst>
      <p:ext uri="{BB962C8B-B14F-4D97-AF65-F5344CB8AC3E}">
        <p14:creationId xmlns:p14="http://schemas.microsoft.com/office/powerpoint/2010/main" val="396774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09944D-4B7B-4CBD-B1EE-DB966238FD2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1B547-7560-46C2-94F0-5F1DA82177A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46F21-35E2-40FE-82A6-71855A19391A}"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46F21-35E2-40FE-82A6-71855A19391A}"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46F21-35E2-40FE-82A6-71855A19391A}"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46F21-35E2-40FE-82A6-71855A19391A}"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46F21-35E2-40FE-82A6-71855A19391A}"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46F21-35E2-40FE-82A6-71855A19391A}"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46F21-35E2-40FE-82A6-71855A19391A}" type="datetimeFigureOut">
              <a:rPr lang="en-US" smtClean="0"/>
              <a:pPr/>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46F21-35E2-40FE-82A6-71855A19391A}" type="datetimeFigureOut">
              <a:rPr lang="en-US" smtClean="0"/>
              <a:pPr/>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46F21-35E2-40FE-82A6-71855A19391A}" type="datetimeFigureOut">
              <a:rPr lang="en-US" smtClean="0"/>
              <a:pPr/>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46F21-35E2-40FE-82A6-71855A19391A}"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46F21-35E2-40FE-82A6-71855A19391A}"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55FD-3ED1-4100-B19D-4839D0636A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46F21-35E2-40FE-82A6-71855A19391A}" type="datetimeFigureOut">
              <a:rPr lang="en-US" smtClean="0"/>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355FD-3ED1-4100-B19D-4839D0636A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divelab@aol..com" TargetMode="External"/><Relationship Id="rId5" Type="http://schemas.openxmlformats.org/officeDocument/2006/relationships/hyperlink" Target="http://www.divelab.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1822.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0" y="0"/>
            <a:ext cx="1028700" cy="10287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785652" y="1"/>
            <a:ext cx="1358348" cy="1143000"/>
          </a:xfrm>
          <a:prstGeom prst="rect">
            <a:avLst/>
          </a:prstGeom>
          <a:noFill/>
          <a:ln w="9525">
            <a:noFill/>
            <a:miter lim="800000"/>
            <a:headEnd/>
            <a:tailEnd/>
          </a:ln>
        </p:spPr>
      </p:pic>
      <p:sp>
        <p:nvSpPr>
          <p:cNvPr id="7" name="Title 5"/>
          <p:cNvSpPr txBox="1">
            <a:spLocks/>
          </p:cNvSpPr>
          <p:nvPr/>
        </p:nvSpPr>
        <p:spPr>
          <a:xfrm>
            <a:off x="533400" y="2133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FF0000"/>
                </a:solidFill>
                <a:effectLst/>
                <a:uLnTx/>
                <a:uFillTx/>
                <a:latin typeface="+mj-lt"/>
                <a:ea typeface="+mj-ea"/>
                <a:cs typeface="+mj-cs"/>
              </a:rPr>
              <a:t>REX Regulator (KM47/77)</a:t>
            </a:r>
            <a:endParaRPr kumimoji="0" lang="en-US" sz="5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p:spPr>
        <p:txBody>
          <a:bodyPr>
            <a:noAutofit/>
          </a:bodyPr>
          <a:lstStyle/>
          <a:p>
            <a:r>
              <a:rPr lang="en-US" sz="3600" dirty="0" smtClean="0"/>
              <a:t>REX Regulator (KM47/77)</a:t>
            </a:r>
            <a:br>
              <a:rPr lang="en-US" sz="3600" dirty="0" smtClean="0"/>
            </a:br>
            <a:r>
              <a:rPr lang="en-US" sz="3600" dirty="0" smtClean="0"/>
              <a:t> Set-up/Adjustment </a:t>
            </a:r>
            <a:endParaRPr lang="en-US" sz="3600"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4724400" y="3429000"/>
            <a:ext cx="3550143" cy="3324225"/>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609600" y="3429000"/>
            <a:ext cx="3415812" cy="3200400"/>
          </a:xfrm>
          <a:prstGeom prst="rect">
            <a:avLst/>
          </a:prstGeom>
          <a:noFill/>
          <a:ln w="9525">
            <a:noFill/>
            <a:miter lim="800000"/>
            <a:headEnd/>
            <a:tailEnd/>
          </a:ln>
        </p:spPr>
      </p:pic>
      <p:sp>
        <p:nvSpPr>
          <p:cNvPr id="3" name="TextBox 2"/>
          <p:cNvSpPr txBox="1"/>
          <p:nvPr/>
        </p:nvSpPr>
        <p:spPr>
          <a:xfrm>
            <a:off x="609601" y="1676400"/>
            <a:ext cx="7664942" cy="1384995"/>
          </a:xfrm>
          <a:prstGeom prst="rect">
            <a:avLst/>
          </a:prstGeom>
          <a:noFill/>
        </p:spPr>
        <p:txBody>
          <a:bodyPr wrap="square" rtlCol="0">
            <a:spAutoFit/>
          </a:bodyPr>
          <a:lstStyle/>
          <a:p>
            <a:pPr marL="285750" indent="-285750">
              <a:buFont typeface="Arial" pitchFamily="34" charset="0"/>
              <a:buChar char="•"/>
            </a:pPr>
            <a:r>
              <a:rPr lang="en-US" sz="2800" dirty="0"/>
              <a:t>Install diaphragm, thrust washer, flexible cover and cover ring to the regulator assembly using the special spanner wrench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REX Regulator (KM47/77)</a:t>
            </a:r>
            <a:br>
              <a:rPr lang="en-US" dirty="0" smtClean="0"/>
            </a:br>
            <a:r>
              <a:rPr lang="en-US" dirty="0" smtClean="0"/>
              <a:t> Set-up/Adjustment  </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Adjustment of the demand regulator should be done using a supply pressure of between 135-140 p.s.i.g. </a:t>
            </a:r>
          </a:p>
          <a:p>
            <a:endParaRPr lang="en-US" dirty="0" smtClean="0"/>
          </a:p>
          <a:p>
            <a:r>
              <a:rPr lang="en-US" dirty="0" smtClean="0"/>
              <a:t>Re-check adjustment knob position by completely turning it in, then backing it out 3 full turns</a:t>
            </a:r>
          </a:p>
          <a:p>
            <a:pPr>
              <a:buNone/>
            </a:pPr>
            <a:r>
              <a:rPr lang="en-US" dirty="0" smtClean="0"/>
              <a:t> </a:t>
            </a:r>
          </a:p>
          <a:p>
            <a:r>
              <a:rPr lang="en-US" dirty="0" smtClean="0"/>
              <a:t>Attach a air source to either umbilical adapter at the one way valve, or EGS valve</a:t>
            </a:r>
          </a:p>
          <a:p>
            <a:endParaRPr lang="en-US" dirty="0" smtClean="0"/>
          </a:p>
          <a:p>
            <a:r>
              <a:rPr lang="en-US" dirty="0" smtClean="0"/>
              <a:t>Slowly pressurize helmet, then open the supply fully	</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REX Regulator (KM47/77)</a:t>
            </a:r>
            <a:br>
              <a:rPr lang="en-US" dirty="0" smtClean="0"/>
            </a:br>
            <a:r>
              <a:rPr lang="en-US" dirty="0" smtClean="0"/>
              <a:t>Set-up/Adjustment</a:t>
            </a:r>
            <a:endParaRPr lang="en-US" dirty="0"/>
          </a:p>
        </p:txBody>
      </p:sp>
      <p:sp>
        <p:nvSpPr>
          <p:cNvPr id="7" name="Content Placeholder 6"/>
          <p:cNvSpPr>
            <a:spLocks noGrp="1"/>
          </p:cNvSpPr>
          <p:nvPr>
            <p:ph idx="1"/>
          </p:nvPr>
        </p:nvSpPr>
        <p:spPr/>
        <p:txBody>
          <a:bodyPr>
            <a:normAutofit fontScale="85000" lnSpcReduction="10000"/>
          </a:bodyPr>
          <a:lstStyle/>
          <a:p>
            <a:r>
              <a:rPr lang="en-US" dirty="0" smtClean="0"/>
              <a:t>The cover should travel inward 1/4 - 5/16 of an inch before gas flow is heard</a:t>
            </a:r>
          </a:p>
          <a:p>
            <a:endParaRPr lang="en-US" dirty="0" smtClean="0"/>
          </a:p>
          <a:p>
            <a:r>
              <a:rPr lang="en-US" dirty="0" smtClean="0"/>
              <a:t>Once desired travel is achieved, tighten lock nut against regulator body using two 13/16” wrenches</a:t>
            </a:r>
          </a:p>
          <a:p>
            <a:pPr>
              <a:buNone/>
            </a:pPr>
            <a:endParaRPr lang="en-US" dirty="0" smtClean="0"/>
          </a:p>
          <a:p>
            <a:r>
              <a:rPr lang="en-US" dirty="0" smtClean="0"/>
              <a:t>Make certain bent tube fitting is snug against the hex on nipple tube by again using two 13/16” wrenches</a:t>
            </a:r>
          </a:p>
          <a:p>
            <a:pPr>
              <a:buNone/>
            </a:pPr>
            <a:endParaRPr lang="en-US" dirty="0" smtClean="0"/>
          </a:p>
          <a:p>
            <a:r>
              <a:rPr lang="en-US" dirty="0" smtClean="0"/>
              <a:t>Re-check purge adjustment, re-adjust if needed</a:t>
            </a:r>
          </a:p>
          <a:p>
            <a:endParaRPr lang="en-US" dirty="0" smtClean="0"/>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t>REX Regulator (KM47/77)</a:t>
            </a:r>
            <a:br>
              <a:rPr lang="en-US" dirty="0" smtClean="0"/>
            </a:br>
            <a:r>
              <a:rPr lang="en-US" dirty="0" smtClean="0"/>
              <a:t> Set-up/Adjustment  </a:t>
            </a:r>
            <a:endParaRPr lang="en-US" dirty="0"/>
          </a:p>
        </p:txBody>
      </p:sp>
      <p:sp>
        <p:nvSpPr>
          <p:cNvPr id="12" name="Content Placeholder 11"/>
          <p:cNvSpPr>
            <a:spLocks noGrp="1"/>
          </p:cNvSpPr>
          <p:nvPr>
            <p:ph idx="1"/>
          </p:nvPr>
        </p:nvSpPr>
        <p:spPr/>
        <p:txBody>
          <a:bodyPr/>
          <a:lstStyle/>
          <a:p>
            <a:endParaRPr lang="en-US" dirty="0"/>
          </a:p>
        </p:txBody>
      </p:sp>
      <p:sp>
        <p:nvSpPr>
          <p:cNvPr id="13" name="Text Placeholder 12"/>
          <p:cNvSpPr>
            <a:spLocks noGrp="1"/>
          </p:cNvSpPr>
          <p:nvPr>
            <p:ph type="body" sz="half" idx="2"/>
          </p:nvPr>
        </p:nvSpPr>
        <p:spPr/>
        <p:txBody>
          <a:bodyPr/>
          <a:lstStyle/>
          <a:p>
            <a:endParaRPr lang="en-US" i="1" dirty="0" smtClean="0"/>
          </a:p>
          <a:p>
            <a:r>
              <a:rPr lang="en-US" sz="1800" i="1" dirty="0" smtClean="0"/>
              <a:t>Low pressure air source must be adjustable over a range from 135-140 p.s.i.</a:t>
            </a:r>
          </a:p>
          <a:p>
            <a:endParaRPr lang="en-US" sz="1800" dirty="0" smtClean="0"/>
          </a:p>
          <a:p>
            <a:r>
              <a:rPr lang="en-US" sz="1800" i="1" dirty="0" smtClean="0"/>
              <a:t>With the air supply connected, turn the adjustment knob all the way out and back in 3 turns</a:t>
            </a:r>
          </a:p>
          <a:p>
            <a:endParaRPr lang="en-US" sz="1800" dirty="0" smtClean="0"/>
          </a:p>
          <a:p>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733800" y="2057400"/>
            <a:ext cx="4953000" cy="4085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a:t>REX Regulator </a:t>
            </a:r>
            <a:r>
              <a:rPr lang="en-US" b="1" dirty="0" smtClean="0"/>
              <a:t> </a:t>
            </a:r>
            <a:endParaRPr lang="en-US" dirty="0"/>
          </a:p>
        </p:txBody>
      </p:sp>
      <p:sp>
        <p:nvSpPr>
          <p:cNvPr id="3" name="Content Placeholder 2"/>
          <p:cNvSpPr>
            <a:spLocks noGrp="1"/>
          </p:cNvSpPr>
          <p:nvPr>
            <p:ph sz="half" idx="1"/>
          </p:nvPr>
        </p:nvSpPr>
        <p:spPr>
          <a:xfrm>
            <a:off x="152400" y="1951037"/>
            <a:ext cx="4038600" cy="4525963"/>
          </a:xfrm>
        </p:spPr>
        <p:txBody>
          <a:bodyPr>
            <a:normAutofit/>
          </a:bodyPr>
          <a:lstStyle/>
          <a:p>
            <a:r>
              <a:rPr lang="en-US" dirty="0" smtClean="0"/>
              <a:t>Regulator is adjusted and ready for use</a:t>
            </a:r>
            <a:endParaRPr lang="en-US" dirty="0"/>
          </a:p>
          <a:p>
            <a:pPr marL="0" indent="0">
              <a:buNone/>
            </a:pPr>
            <a:endParaRPr lang="en-US"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7" name="Content Placeholder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4871" t="5247" r="10292" b="4644"/>
          <a:stretch/>
        </p:blipFill>
        <p:spPr>
          <a:xfrm>
            <a:off x="4191000" y="1701801"/>
            <a:ext cx="4800600" cy="5003799"/>
          </a:xfrm>
        </p:spPr>
      </p:pic>
    </p:spTree>
    <p:extLst>
      <p:ext uri="{BB962C8B-B14F-4D97-AF65-F5344CB8AC3E}">
        <p14:creationId xmlns:p14="http://schemas.microsoft.com/office/powerpoint/2010/main" val="104589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800" dirty="0" smtClean="0"/>
              <a:t>Summary</a:t>
            </a:r>
            <a:endParaRPr lang="en-US" sz="4800" dirty="0"/>
          </a:p>
        </p:txBody>
      </p:sp>
      <p:sp>
        <p:nvSpPr>
          <p:cNvPr id="6" name="Content Placeholder 5"/>
          <p:cNvSpPr>
            <a:spLocks noGrp="1"/>
          </p:cNvSpPr>
          <p:nvPr>
            <p:ph sz="half" idx="1"/>
          </p:nvPr>
        </p:nvSpPr>
        <p:spPr>
          <a:xfrm>
            <a:off x="228600" y="2789237"/>
            <a:ext cx="3276600" cy="3382963"/>
          </a:xfrm>
        </p:spPr>
        <p:txBody>
          <a:bodyPr>
            <a:normAutofit/>
          </a:bodyPr>
          <a:lstStyle/>
          <a:p>
            <a:endParaRPr lang="en-US" dirty="0" smtClean="0"/>
          </a:p>
          <a:p>
            <a:r>
              <a:rPr lang="en-US" dirty="0" smtClean="0"/>
              <a:t>Inspection</a:t>
            </a:r>
          </a:p>
          <a:p>
            <a:endParaRPr lang="en-US" dirty="0" smtClean="0"/>
          </a:p>
          <a:p>
            <a:r>
              <a:rPr lang="en-US" dirty="0" smtClean="0"/>
              <a:t>Adjustments</a:t>
            </a:r>
          </a:p>
          <a:p>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8" name="TextBox 7"/>
          <p:cNvSpPr txBox="1"/>
          <p:nvPr/>
        </p:nvSpPr>
        <p:spPr>
          <a:xfrm>
            <a:off x="762000" y="1219200"/>
            <a:ext cx="7467600" cy="954107"/>
          </a:xfrm>
          <a:prstGeom prst="rect">
            <a:avLst/>
          </a:prstGeom>
          <a:noFill/>
        </p:spPr>
        <p:txBody>
          <a:bodyPr wrap="square" rtlCol="0">
            <a:spAutoFit/>
          </a:bodyPr>
          <a:lstStyle/>
          <a:p>
            <a:r>
              <a:rPr lang="en-US" sz="2800" u="sng" dirty="0" smtClean="0"/>
              <a:t>Always </a:t>
            </a:r>
            <a:r>
              <a:rPr lang="en-US" sz="2800" dirty="0" smtClean="0"/>
              <a:t>refer to Operations &amp; maintenance manual for adjustment procedures  </a:t>
            </a:r>
            <a:endParaRPr lang="en-US" sz="2800" dirty="0"/>
          </a:p>
        </p:txBody>
      </p:sp>
      <p:pic>
        <p:nvPicPr>
          <p:cNvPr id="9" name="Content Placeholder 8"/>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16123" r="5318" b="3488"/>
          <a:stretch/>
        </p:blipFill>
        <p:spPr>
          <a:xfrm>
            <a:off x="4207994" y="2297998"/>
            <a:ext cx="4783606" cy="4407602"/>
          </a:xfrm>
        </p:spPr>
      </p:pic>
    </p:spTree>
    <p:extLst>
      <p:ext uri="{BB962C8B-B14F-4D97-AF65-F5344CB8AC3E}">
        <p14:creationId xmlns:p14="http://schemas.microsoft.com/office/powerpoint/2010/main" val="253844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1823.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85652" y="1"/>
            <a:ext cx="1358348" cy="1143000"/>
          </a:xfrm>
          <a:prstGeom prst="rect">
            <a:avLst/>
          </a:prstGeom>
          <a:noFill/>
          <a:ln w="9525">
            <a:noFill/>
            <a:miter lim="800000"/>
            <a:headEnd/>
            <a:tailEnd/>
          </a:ln>
        </p:spPr>
      </p:pic>
      <p:sp>
        <p:nvSpPr>
          <p:cNvPr id="6" name="TextBox 5"/>
          <p:cNvSpPr txBox="1"/>
          <p:nvPr/>
        </p:nvSpPr>
        <p:spPr>
          <a:xfrm>
            <a:off x="2057400" y="2438400"/>
            <a:ext cx="4114800" cy="2015936"/>
          </a:xfrm>
          <a:prstGeom prst="rect">
            <a:avLst/>
          </a:prstGeom>
          <a:noFill/>
        </p:spPr>
        <p:txBody>
          <a:bodyPr wrap="square" rtlCol="0">
            <a:spAutoFit/>
          </a:bodyPr>
          <a:lstStyle/>
          <a:p>
            <a:pPr algn="ctr"/>
            <a:r>
              <a:rPr lang="en-US" sz="12500" dirty="0" smtClean="0">
                <a:solidFill>
                  <a:srgbClr val="FF0000"/>
                </a:solidFill>
              </a:rPr>
              <a:t>????</a:t>
            </a:r>
            <a:endParaRPr lang="en-US" sz="125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90600" cy="9906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7876209" y="1"/>
            <a:ext cx="1267790" cy="1066799"/>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2000" b="1" dirty="0" smtClean="0"/>
              <a:t>KIRBY MORGAN DIVE SYSTEMS INCORPORATED</a:t>
            </a:r>
            <a:br>
              <a:rPr lang="en-US" sz="2000" b="1" dirty="0" smtClean="0"/>
            </a:br>
            <a:r>
              <a:rPr lang="en-US" sz="2000" b="1" dirty="0" smtClean="0"/>
              <a:t> MAINTENANCE AND REPAIR</a:t>
            </a:r>
            <a:r>
              <a:rPr lang="en-US" sz="2000" dirty="0" smtClean="0"/>
              <a:t/>
            </a:r>
            <a:br>
              <a:rPr lang="en-US" sz="2000" dirty="0" smtClean="0"/>
            </a:br>
            <a:r>
              <a:rPr lang="en-US" sz="2000" b="1" dirty="0" smtClean="0"/>
              <a:t>TECHNICIAN TRAINING </a:t>
            </a:r>
            <a:endParaRPr lang="en-US" sz="2000" dirty="0"/>
          </a:p>
        </p:txBody>
      </p:sp>
      <p:sp>
        <p:nvSpPr>
          <p:cNvPr id="8" name="Content Placeholder 7"/>
          <p:cNvSpPr>
            <a:spLocks noGrp="1"/>
          </p:cNvSpPr>
          <p:nvPr>
            <p:ph idx="1"/>
          </p:nvPr>
        </p:nvSpPr>
        <p:spPr>
          <a:xfrm>
            <a:off x="457200" y="1600200"/>
            <a:ext cx="8229600" cy="4953000"/>
          </a:xfrm>
        </p:spPr>
        <p:txBody>
          <a:bodyPr>
            <a:normAutofit fontScale="40000" lnSpcReduction="20000"/>
          </a:bodyPr>
          <a:lstStyle/>
          <a:p>
            <a:pPr algn="ctr">
              <a:buNone/>
            </a:pPr>
            <a:r>
              <a:rPr lang="en-US" sz="4200" dirty="0" smtClean="0"/>
              <a:t>Only selected Dive Lab trained Technicians are authorized to teach the Technicians Course.</a:t>
            </a:r>
          </a:p>
          <a:p>
            <a:pPr algn="ctr">
              <a:buNone/>
            </a:pPr>
            <a:endParaRPr lang="en-US" sz="4200" dirty="0" smtClean="0"/>
          </a:p>
          <a:p>
            <a:pPr algn="ctr">
              <a:buNone/>
            </a:pPr>
            <a:r>
              <a:rPr lang="en-US" sz="4200" dirty="0" smtClean="0"/>
              <a:t>Only Dive Lab authorized Technicians may teach the KMDSI Operator/User Course.</a:t>
            </a:r>
          </a:p>
          <a:p>
            <a:pPr algn="ctr">
              <a:buNone/>
            </a:pPr>
            <a:r>
              <a:rPr lang="en-US" sz="4200" dirty="0" smtClean="0"/>
              <a:t>Course curriculum must be presented within the guidelines set-up in the repair technician’s guide and slide show.</a:t>
            </a:r>
          </a:p>
          <a:p>
            <a:pPr algn="ctr">
              <a:buNone/>
            </a:pPr>
            <a:r>
              <a:rPr lang="en-US" dirty="0" smtClean="0"/>
              <a:t> </a:t>
            </a:r>
          </a:p>
          <a:p>
            <a:pPr algn="ctr">
              <a:buNone/>
            </a:pPr>
            <a:r>
              <a:rPr lang="en-US" dirty="0" smtClean="0"/>
              <a:t>  Kirby Morgan, SuperLite, Band Mask, KMB Band Mask, EXO, SuperMask, SuperFlow, and Rex are all registered trademarks of Kirby Morgan Dive Systems, Inc.  Use of these terms to describe products that are not manufactured by KMDSI is not permitted without written permission from KMDSI.</a:t>
            </a:r>
          </a:p>
          <a:p>
            <a:pPr algn="ctr">
              <a:buNone/>
            </a:pPr>
            <a:r>
              <a:rPr lang="en-US" dirty="0" smtClean="0"/>
              <a:t>© Copyright 1970-2009 Kirby Morgan Dive Systems, Inc.  All rights reserved.  This manual is made available for the express use of owner of this Kirby Morgan product.  No part of this manual may be reproduced, stored in any retrieval system, or transmitted, or used in any form or by any means, whether graphic, electronic, mechanical, photocopy, or otherwise by technology known or unknown, without the prior written permission of Kirby Morgan Dive Systems, Inc.</a:t>
            </a:r>
          </a:p>
          <a:p>
            <a:pPr algn="ctr">
              <a:buNone/>
            </a:pPr>
            <a:r>
              <a:rPr lang="en-US" dirty="0" smtClean="0"/>
              <a:t>THIS SLIDE SHOW IS FOR THE USE OF KIRBY MORGAN CUSTOMERS AND USERS OF KIRBY MORGAN DIVING EQUIPMENT ONLY.  IT IS FREE OF CHARGE FROM OUR WEB SITES FOR THAT USE ONLY UNTIL FURTHER NOTICE</a:t>
            </a:r>
            <a:r>
              <a:rPr lang="en-US" b="1" dirty="0" smtClean="0"/>
              <a:t>. </a:t>
            </a:r>
            <a:r>
              <a:rPr lang="en-US" dirty="0" smtClean="0"/>
              <a:t>This material may  not be reproduced for resale or given to unauthorized organizations or persons.  </a:t>
            </a:r>
            <a:r>
              <a:rPr lang="en-US" b="1" dirty="0" smtClean="0"/>
              <a:t>THIS MATERIAL MAY NOT BE CHANGED OR MODIFIED WITHOUT WRITTEN PERMISSION. </a:t>
            </a:r>
          </a:p>
          <a:p>
            <a:pPr algn="ctr">
              <a:buNone/>
            </a:pPr>
            <a:endParaRPr lang="en-US" b="1" dirty="0" smtClean="0"/>
          </a:p>
          <a:p>
            <a:pPr algn="ctr">
              <a:buNone/>
            </a:pPr>
            <a:r>
              <a:rPr lang="en-US" i="1" dirty="0" smtClean="0"/>
              <a:t>Prepared by Dive Lab®, Inc.  1415 Moylan Road, Panama City Beach, FL  32407  USA</a:t>
            </a:r>
            <a:endParaRPr lang="en-US" dirty="0" smtClean="0"/>
          </a:p>
          <a:p>
            <a:pPr algn="ctr">
              <a:buNone/>
            </a:pPr>
            <a:r>
              <a:rPr lang="en-US" i="1" dirty="0" smtClean="0"/>
              <a:t>Telephone: (850) 235-2715  Web Site:  </a:t>
            </a:r>
            <a:r>
              <a:rPr lang="en-US" i="1" u="sng" dirty="0" smtClean="0">
                <a:hlinkClick r:id="rId5"/>
              </a:rPr>
              <a:t>www.divelab.com</a:t>
            </a:r>
            <a:r>
              <a:rPr lang="en-US" i="1" dirty="0" smtClean="0"/>
              <a:t>  E-Mail:  </a:t>
            </a:r>
            <a:r>
              <a:rPr lang="en-US" i="1" u="sng" dirty="0" smtClean="0">
                <a:hlinkClick r:id="rId6"/>
              </a:rPr>
              <a:t>divelab@aol..com</a:t>
            </a:r>
            <a:endParaRPr lang="en-US" dirty="0" smtClean="0"/>
          </a:p>
          <a:p>
            <a:pPr algn="ctr">
              <a:buNone/>
            </a:pPr>
            <a:r>
              <a:rPr lang="en-US" i="1" dirty="0" smtClean="0"/>
              <a:t>Document #TechTrnG 03101</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REX Regulator (KM47/77)</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The breathing system on all Kirby Morgan helmets and masks is simple and highly reliable</a:t>
            </a:r>
          </a:p>
          <a:p>
            <a:endParaRPr lang="en-US" dirty="0" smtClean="0"/>
          </a:p>
          <a:p>
            <a:r>
              <a:rPr lang="en-US" dirty="0" smtClean="0"/>
              <a:t>The fact that they can continue to operate when the components are not in a well-maintained condition can cause divers to become complacent about maintenance</a:t>
            </a:r>
          </a:p>
          <a:p>
            <a:pPr>
              <a:buNone/>
            </a:pPr>
            <a:endParaRPr lang="en-US" dirty="0" smtClean="0"/>
          </a:p>
          <a:p>
            <a:r>
              <a:rPr lang="en-US" b="1" i="1" dirty="0" smtClean="0"/>
              <a:t>Your life depends on the correct function of this equipment!</a:t>
            </a:r>
            <a:endParaRPr lang="en-US" dirty="0" smtClean="0"/>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REX Regulator (KM47/77)</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The REX regulator is simple to maintain, like any type of life support equipment, it requires regular periodic maintenance to function properly</a:t>
            </a:r>
          </a:p>
          <a:p>
            <a:pPr>
              <a:buNone/>
            </a:pPr>
            <a:endParaRPr lang="en-US" dirty="0" smtClean="0"/>
          </a:p>
          <a:p>
            <a:r>
              <a:rPr lang="en-US" dirty="0" smtClean="0"/>
              <a:t>All parts disassembled should be thoroughly cleaned</a:t>
            </a:r>
          </a:p>
          <a:p>
            <a:endParaRPr lang="en-US" dirty="0" smtClean="0"/>
          </a:p>
          <a:p>
            <a:r>
              <a:rPr lang="en-US" dirty="0" smtClean="0"/>
              <a:t>Components that require the use of lubricants, sealing and thread locking compounds should also be serviced</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REX Regulator (KM47/77)</a:t>
            </a:r>
            <a:br>
              <a:rPr lang="en-US" dirty="0" smtClean="0"/>
            </a:br>
            <a:r>
              <a:rPr lang="en-US" dirty="0" smtClean="0"/>
              <a:t> Disassembly for Cleaning</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Remove tie wraps from whisker wings</a:t>
            </a:r>
          </a:p>
          <a:p>
            <a:endParaRPr lang="en-US" dirty="0" smtClean="0"/>
          </a:p>
          <a:p>
            <a:r>
              <a:rPr lang="en-US" dirty="0" smtClean="0"/>
              <a:t>Remove whisker valve assembly from each side of exhaust body, inspect</a:t>
            </a:r>
          </a:p>
          <a:p>
            <a:endParaRPr lang="en-US" dirty="0" smtClean="0"/>
          </a:p>
          <a:p>
            <a:r>
              <a:rPr lang="en-US" dirty="0" smtClean="0"/>
              <a:t>During regular cleaning and inspection, the whisker valves  do not need to be removed from  plastic exhaust valve seats</a:t>
            </a:r>
          </a:p>
          <a:p>
            <a:endParaRPr lang="en-US" dirty="0" smtClean="0"/>
          </a:p>
          <a:p>
            <a:r>
              <a:rPr lang="en-US" dirty="0" smtClean="0"/>
              <a:t>Remove regulator cover ring, cover, washer, and diaphragm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REX Regulator (KM47/77)</a:t>
            </a:r>
            <a:br>
              <a:rPr lang="en-US" dirty="0" smtClean="0"/>
            </a:br>
            <a:r>
              <a:rPr lang="en-US" dirty="0" smtClean="0"/>
              <a:t> Disassembly</a:t>
            </a:r>
            <a:endParaRPr lang="en-US" dirty="0"/>
          </a:p>
        </p:txBody>
      </p:sp>
      <p:sp>
        <p:nvSpPr>
          <p:cNvPr id="7" name="Content Placeholder 6"/>
          <p:cNvSpPr>
            <a:spLocks noGrp="1"/>
          </p:cNvSpPr>
          <p:nvPr>
            <p:ph idx="1"/>
          </p:nvPr>
        </p:nvSpPr>
        <p:spPr/>
        <p:txBody>
          <a:bodyPr>
            <a:normAutofit/>
          </a:bodyPr>
          <a:lstStyle/>
          <a:p>
            <a:endParaRPr lang="en-US" dirty="0"/>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1905000" y="1676400"/>
            <a:ext cx="563880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REX Regulator (KM47/77)</a:t>
            </a:r>
            <a:br>
              <a:rPr lang="en-US" dirty="0" smtClean="0"/>
            </a:br>
            <a:r>
              <a:rPr lang="en-US" dirty="0" smtClean="0"/>
              <a:t> Disassembly</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pic>
        <p:nvPicPr>
          <p:cNvPr id="8" name="Content Placeholder 7"/>
          <p:cNvPicPr>
            <a:picLocks noGrp="1"/>
          </p:cNvPicPr>
          <p:nvPr>
            <p:ph idx="1"/>
          </p:nvPr>
        </p:nvPicPr>
        <p:blipFill>
          <a:blip r:embed="rId5" cstate="print"/>
          <a:srcRect l="50122" t="3788" r="8211" b="66004"/>
          <a:stretch>
            <a:fillRect/>
          </a:stretch>
        </p:blipFill>
        <p:spPr bwMode="auto">
          <a:xfrm>
            <a:off x="0" y="1676400"/>
            <a:ext cx="3124200" cy="2362200"/>
          </a:xfrm>
          <a:prstGeom prst="rect">
            <a:avLst/>
          </a:prstGeom>
          <a:noFill/>
          <a:ln w="9525">
            <a:noFill/>
            <a:miter lim="800000"/>
            <a:headEnd/>
            <a:tailEnd/>
          </a:ln>
        </p:spPr>
      </p:pic>
      <p:pic>
        <p:nvPicPr>
          <p:cNvPr id="9" name="Picture 8"/>
          <p:cNvPicPr/>
          <p:nvPr/>
        </p:nvPicPr>
        <p:blipFill>
          <a:blip r:embed="rId5" cstate="print"/>
          <a:srcRect l="50368" t="39773" r="8333" b="30303"/>
          <a:stretch>
            <a:fillRect/>
          </a:stretch>
        </p:blipFill>
        <p:spPr bwMode="auto">
          <a:xfrm>
            <a:off x="2971800" y="4114800"/>
            <a:ext cx="3133725" cy="2514600"/>
          </a:xfrm>
          <a:prstGeom prst="rect">
            <a:avLst/>
          </a:prstGeom>
          <a:noFill/>
          <a:ln w="9525">
            <a:noFill/>
            <a:miter lim="800000"/>
            <a:headEnd/>
            <a:tailEnd/>
          </a:ln>
        </p:spPr>
      </p:pic>
      <p:pic>
        <p:nvPicPr>
          <p:cNvPr id="10" name="Picture 9"/>
          <p:cNvPicPr/>
          <p:nvPr/>
        </p:nvPicPr>
        <p:blipFill>
          <a:blip r:embed="rId6" cstate="print"/>
          <a:srcRect l="1511" t="2055" b="13013"/>
          <a:stretch>
            <a:fillRect/>
          </a:stretch>
        </p:blipFill>
        <p:spPr bwMode="auto">
          <a:xfrm>
            <a:off x="5867400" y="1752600"/>
            <a:ext cx="31051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REX Regulator (KM47/77)</a:t>
            </a:r>
            <a:br>
              <a:rPr lang="en-US" dirty="0" smtClean="0"/>
            </a:br>
            <a:r>
              <a:rPr lang="en-US" dirty="0" smtClean="0"/>
              <a:t> Disassembly</a:t>
            </a:r>
            <a:endParaRPr lang="en-US" dirty="0"/>
          </a:p>
        </p:txBody>
      </p:sp>
      <p:sp>
        <p:nvSpPr>
          <p:cNvPr id="7" name="Content Placeholder 6"/>
          <p:cNvSpPr>
            <a:spLocks noGrp="1"/>
          </p:cNvSpPr>
          <p:nvPr>
            <p:ph sz="half" idx="1"/>
          </p:nvPr>
        </p:nvSpPr>
        <p:spPr/>
        <p:txBody>
          <a:bodyPr>
            <a:normAutofit fontScale="70000" lnSpcReduction="20000"/>
          </a:bodyPr>
          <a:lstStyle/>
          <a:p>
            <a:endParaRPr lang="en-US" sz="2400" dirty="0" smtClean="0"/>
          </a:p>
          <a:p>
            <a:endParaRPr lang="en-US" sz="2400" dirty="0" smtClean="0"/>
          </a:p>
          <a:p>
            <a:r>
              <a:rPr lang="en-US" dirty="0" smtClean="0"/>
              <a:t>Remove each plastic valve cage with the silicone valve still installed</a:t>
            </a:r>
          </a:p>
          <a:p>
            <a:pPr>
              <a:buNone/>
            </a:pPr>
            <a:r>
              <a:rPr lang="en-US" dirty="0" smtClean="0"/>
              <a:t> </a:t>
            </a:r>
          </a:p>
          <a:p>
            <a:r>
              <a:rPr lang="en-US" dirty="0" smtClean="0"/>
              <a:t>Clean and inspect valve assemblies</a:t>
            </a:r>
          </a:p>
          <a:p>
            <a:endParaRPr lang="en-US" dirty="0" smtClean="0"/>
          </a:p>
          <a:p>
            <a:r>
              <a:rPr lang="en-US" dirty="0" smtClean="0"/>
              <a:t>Silicone valves should be smooth and flat, when lifted away from seat, it should snap firmly into place</a:t>
            </a:r>
          </a:p>
          <a:p>
            <a:pPr>
              <a:buNone/>
            </a:pPr>
            <a:endParaRPr lang="en-US" dirty="0" smtClean="0"/>
          </a:p>
          <a:p>
            <a:r>
              <a:rPr lang="en-US" dirty="0" smtClean="0"/>
              <a:t>The seats should be smooth and straight</a:t>
            </a:r>
            <a:endParaRPr lang="en-US" dirty="0"/>
          </a:p>
        </p:txBody>
      </p:sp>
      <p:pic>
        <p:nvPicPr>
          <p:cNvPr id="2" name="Content Placeholder 1"/>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28130"/>
          <a:stretch/>
        </p:blipFill>
        <p:spPr>
          <a:xfrm>
            <a:off x="4800600" y="1805294"/>
            <a:ext cx="4038600" cy="4214506"/>
          </a:xfrm>
        </p:spPr>
      </p:pic>
      <p:pic>
        <p:nvPicPr>
          <p:cNvPr id="4" name="Picture 2"/>
          <p:cNvPicPr>
            <a:picLocks noChangeAspect="1" noChangeArrowheads="1"/>
          </p:cNvPicPr>
          <p:nvPr/>
        </p:nvPicPr>
        <p:blipFill>
          <a:blip r:embed="rId4"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REX Regulator (KM47/77)</a:t>
            </a:r>
            <a:br>
              <a:rPr lang="en-US" dirty="0" smtClean="0"/>
            </a:br>
            <a:r>
              <a:rPr lang="en-US" dirty="0" smtClean="0"/>
              <a:t> Set-up/Adjustment </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Screw the regulator adjustment knob in clockwise all the way, then rotate it out counter clockwise three turns</a:t>
            </a:r>
          </a:p>
          <a:p>
            <a:pPr>
              <a:buNone/>
            </a:pPr>
            <a:endParaRPr lang="en-US" dirty="0" smtClean="0"/>
          </a:p>
          <a:p>
            <a:r>
              <a:rPr lang="en-US" dirty="0" smtClean="0"/>
              <a:t>Slowly rotate the inlet nipple in clockwise until a slight movement is noticed at the roller lever then stop</a:t>
            </a:r>
          </a:p>
          <a:p>
            <a:endParaRPr lang="en-US" dirty="0" smtClean="0"/>
          </a:p>
          <a:p>
            <a:r>
              <a:rPr lang="en-US" dirty="0" smtClean="0"/>
              <a:t>Lightly tighten the jam nut to prevent movement of the nipple tube</a:t>
            </a:r>
          </a:p>
          <a:p>
            <a:endParaRPr lang="en-US" dirty="0" smtClean="0"/>
          </a:p>
          <a:p>
            <a:pPr>
              <a:buNone/>
            </a:pPr>
            <a:endParaRPr lang="en-US" dirty="0" smtClean="0"/>
          </a:p>
          <a:p>
            <a:endParaRPr lang="en-US" dirty="0" smtClean="0"/>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536</Words>
  <Application>Microsoft Office PowerPoint</Application>
  <PresentationFormat>On-screen Show (4:3)</PresentationFormat>
  <Paragraphs>101</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KIRBY MORGAN DIVE SYSTEMS INCORPORATED  MAINTENANCE AND REPAIR TECHNICIAN TRAINING </vt:lpstr>
      <vt:lpstr>REX Regulator (KM47/77)</vt:lpstr>
      <vt:lpstr>REX Regulator (KM47/77)</vt:lpstr>
      <vt:lpstr>REX Regulator (KM47/77)  Disassembly for Cleaning</vt:lpstr>
      <vt:lpstr>REX Regulator (KM47/77)  Disassembly</vt:lpstr>
      <vt:lpstr>REX Regulator (KM47/77)  Disassembly</vt:lpstr>
      <vt:lpstr>REX Regulator (KM47/77)  Disassembly</vt:lpstr>
      <vt:lpstr>REX Regulator (KM47/77)  Set-up/Adjustment </vt:lpstr>
      <vt:lpstr>REX Regulator (KM47/77)  Set-up/Adjustment </vt:lpstr>
      <vt:lpstr>REX Regulator (KM47/77)  Set-up/Adjustment  </vt:lpstr>
      <vt:lpstr>REX Regulator (KM47/77) Set-up/Adjustment</vt:lpstr>
      <vt:lpstr>REX Regulator (KM47/77)  Set-up/Adjustment  </vt:lpstr>
      <vt:lpstr>REX Regulator  </vt:lpstr>
      <vt:lpstr>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Rocky</dc:creator>
  <cp:lastModifiedBy>Rocky</cp:lastModifiedBy>
  <cp:revision>7</cp:revision>
  <dcterms:created xsi:type="dcterms:W3CDTF">2009-09-24T13:08:56Z</dcterms:created>
  <dcterms:modified xsi:type="dcterms:W3CDTF">2014-05-22T13:53:02Z</dcterms:modified>
</cp:coreProperties>
</file>